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8"/>
  </p:notesMasterIdLst>
  <p:sldIdLst>
    <p:sldId id="256" r:id="rId5"/>
    <p:sldId id="257" r:id="rId6"/>
    <p:sldId id="263" r:id="rId7"/>
    <p:sldId id="262" r:id="rId8"/>
    <p:sldId id="265" r:id="rId9"/>
    <p:sldId id="264" r:id="rId10"/>
    <p:sldId id="258" r:id="rId11"/>
    <p:sldId id="259" r:id="rId12"/>
    <p:sldId id="267" r:id="rId13"/>
    <p:sldId id="260" r:id="rId14"/>
    <p:sldId id="261" r:id="rId15"/>
    <p:sldId id="268" r:id="rId16"/>
    <p:sldId id="266" r:id="rId17"/>
    <p:sldId id="269" r:id="rId18"/>
    <p:sldId id="276" r:id="rId19"/>
    <p:sldId id="278" r:id="rId20"/>
    <p:sldId id="277" r:id="rId21"/>
    <p:sldId id="270" r:id="rId22"/>
    <p:sldId id="271" r:id="rId23"/>
    <p:sldId id="273" r:id="rId24"/>
    <p:sldId id="272" r:id="rId25"/>
    <p:sldId id="274"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unt" userId="962ac301-8b6e-49d4-a4a6-408ecefe44b1" providerId="ADAL" clId="{C8568B31-D414-49BF-AFCC-F60900B6F91B}"/>
    <pc:docChg chg="custSel modSld">
      <pc:chgData name="Helen Hunt" userId="962ac301-8b6e-49d4-a4a6-408ecefe44b1" providerId="ADAL" clId="{C8568B31-D414-49BF-AFCC-F60900B6F91B}" dt="2022-11-28T14:29:34.684" v="15" actId="20577"/>
      <pc:docMkLst>
        <pc:docMk/>
      </pc:docMkLst>
      <pc:sldChg chg="modSp">
        <pc:chgData name="Helen Hunt" userId="962ac301-8b6e-49d4-a4a6-408ecefe44b1" providerId="ADAL" clId="{C8568B31-D414-49BF-AFCC-F60900B6F91B}" dt="2022-11-28T14:29:34.684" v="15" actId="20577"/>
        <pc:sldMkLst>
          <pc:docMk/>
          <pc:sldMk cId="770175903" sldId="274"/>
        </pc:sldMkLst>
        <pc:spChg chg="mod">
          <ac:chgData name="Helen Hunt" userId="962ac301-8b6e-49d4-a4a6-408ecefe44b1" providerId="ADAL" clId="{C8568B31-D414-49BF-AFCC-F60900B6F91B}" dt="2022-11-28T14:29:34.684" v="15" actId="20577"/>
          <ac:spMkLst>
            <pc:docMk/>
            <pc:sldMk cId="770175903" sldId="274"/>
            <ac:spMk id="3" creationId="{3ABADB66-6DB5-091E-FEBD-C6CF0F60BCCE}"/>
          </ac:spMkLst>
        </pc:spChg>
      </pc:sldChg>
      <pc:sldChg chg="modSp">
        <pc:chgData name="Helen Hunt" userId="962ac301-8b6e-49d4-a4a6-408ecefe44b1" providerId="ADAL" clId="{C8568B31-D414-49BF-AFCC-F60900B6F91B}" dt="2022-11-28T14:29:01.422" v="12" actId="14100"/>
        <pc:sldMkLst>
          <pc:docMk/>
          <pc:sldMk cId="2011427772" sldId="278"/>
        </pc:sldMkLst>
        <pc:spChg chg="mod">
          <ac:chgData name="Helen Hunt" userId="962ac301-8b6e-49d4-a4a6-408ecefe44b1" providerId="ADAL" clId="{C8568B31-D414-49BF-AFCC-F60900B6F91B}" dt="2022-11-28T14:29:01.422" v="12" actId="14100"/>
          <ac:spMkLst>
            <pc:docMk/>
            <pc:sldMk cId="2011427772" sldId="278"/>
            <ac:spMk id="3" creationId="{E6854927-49E8-A82F-4970-BEBDDA6CF09B}"/>
          </ac:spMkLst>
        </pc:spChg>
      </pc:sldChg>
    </pc:docChg>
  </pc:docChgLst>
  <pc:docChgLst>
    <pc:chgData name="Reece Murphy" userId="7e5f0722-06ca-49fc-9d52-3c5f81105f13" providerId="ADAL" clId="{00FF46E8-7000-4D1B-A578-A846E8CC25FD}"/>
    <pc:docChg chg="custSel addSld modSld">
      <pc:chgData name="Reece Murphy" userId="7e5f0722-06ca-49fc-9d52-3c5f81105f13" providerId="ADAL" clId="{00FF46E8-7000-4D1B-A578-A846E8CC25FD}" dt="2022-11-27T22:29:54.268" v="72" actId="20577"/>
      <pc:docMkLst>
        <pc:docMk/>
      </pc:docMkLst>
      <pc:sldChg chg="modNotesTx">
        <pc:chgData name="Reece Murphy" userId="7e5f0722-06ca-49fc-9d52-3c5f81105f13" providerId="ADAL" clId="{00FF46E8-7000-4D1B-A578-A846E8CC25FD}" dt="2022-11-27T22:29:54.268" v="72" actId="20577"/>
        <pc:sldMkLst>
          <pc:docMk/>
          <pc:sldMk cId="1357045459" sldId="269"/>
        </pc:sldMkLst>
      </pc:sldChg>
      <pc:sldChg chg="modSp mod">
        <pc:chgData name="Reece Murphy" userId="7e5f0722-06ca-49fc-9d52-3c5f81105f13" providerId="ADAL" clId="{00FF46E8-7000-4D1B-A578-A846E8CC25FD}" dt="2022-11-27T21:56:51.815" v="19" actId="20577"/>
        <pc:sldMkLst>
          <pc:docMk/>
          <pc:sldMk cId="298760042" sldId="276"/>
        </pc:sldMkLst>
        <pc:spChg chg="mod">
          <ac:chgData name="Reece Murphy" userId="7e5f0722-06ca-49fc-9d52-3c5f81105f13" providerId="ADAL" clId="{00FF46E8-7000-4D1B-A578-A846E8CC25FD}" dt="2022-11-27T21:56:51.815" v="19" actId="20577"/>
          <ac:spMkLst>
            <pc:docMk/>
            <pc:sldMk cId="298760042" sldId="276"/>
            <ac:spMk id="2" creationId="{CF990119-83DF-AD3A-8052-8ACD3A859F4A}"/>
          </ac:spMkLst>
        </pc:spChg>
      </pc:sldChg>
      <pc:sldChg chg="modSp new mod">
        <pc:chgData name="Reece Murphy" userId="7e5f0722-06ca-49fc-9d52-3c5f81105f13" providerId="ADAL" clId="{00FF46E8-7000-4D1B-A578-A846E8CC25FD}" dt="2022-11-27T21:56:46.845" v="17" actId="20577"/>
        <pc:sldMkLst>
          <pc:docMk/>
          <pc:sldMk cId="2011427772" sldId="278"/>
        </pc:sldMkLst>
        <pc:spChg chg="mod">
          <ac:chgData name="Reece Murphy" userId="7e5f0722-06ca-49fc-9d52-3c5f81105f13" providerId="ADAL" clId="{00FF46E8-7000-4D1B-A578-A846E8CC25FD}" dt="2022-11-27T21:56:46.845" v="17" actId="20577"/>
          <ac:spMkLst>
            <pc:docMk/>
            <pc:sldMk cId="2011427772" sldId="278"/>
            <ac:spMk id="2" creationId="{96A1EC82-67F2-8521-F90D-F9F44AF669B4}"/>
          </ac:spMkLst>
        </pc:spChg>
        <pc:spChg chg="mod">
          <ac:chgData name="Reece Murphy" userId="7e5f0722-06ca-49fc-9d52-3c5f81105f13" providerId="ADAL" clId="{00FF46E8-7000-4D1B-A578-A846E8CC25FD}" dt="2022-11-27T21:56:38.868" v="2" actId="27636"/>
          <ac:spMkLst>
            <pc:docMk/>
            <pc:sldMk cId="2011427772" sldId="278"/>
            <ac:spMk id="3" creationId="{E6854927-49E8-A82F-4970-BEBDDA6CF0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16C03-0BCF-43DA-AA62-FEE48B173789}" type="datetimeFigureOut">
              <a:rPr lang="en-GB" smtClean="0"/>
              <a:t>28/11/2022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BFEAD-FB25-4013-9764-F1DE3AA00A01}" type="slidenum">
              <a:rPr lang="en-GB" smtClean="0"/>
              <a:t>‹#›</a:t>
            </a:fld>
            <a:endParaRPr lang="en-GB"/>
          </a:p>
        </p:txBody>
      </p:sp>
    </p:spTree>
    <p:extLst>
      <p:ext uri="{BB962C8B-B14F-4D97-AF65-F5344CB8AC3E}">
        <p14:creationId xmlns:p14="http://schemas.microsoft.com/office/powerpoint/2010/main" val="361436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who are not fluent in number bonds, times tables and other key facts will create cognitive overload.</a:t>
            </a:r>
          </a:p>
        </p:txBody>
      </p:sp>
      <p:sp>
        <p:nvSpPr>
          <p:cNvPr id="4" name="Slide Number Placeholder 3"/>
          <p:cNvSpPr>
            <a:spLocks noGrp="1"/>
          </p:cNvSpPr>
          <p:nvPr>
            <p:ph type="sldNum" sz="quarter" idx="5"/>
          </p:nvPr>
        </p:nvSpPr>
        <p:spPr/>
        <p:txBody>
          <a:bodyPr/>
          <a:lstStyle/>
          <a:p>
            <a:fld id="{D88BFEAD-FB25-4013-9764-F1DE3AA00A01}" type="slidenum">
              <a:rPr lang="en-GB" smtClean="0"/>
              <a:t>8</a:t>
            </a:fld>
            <a:endParaRPr lang="en-GB"/>
          </a:p>
        </p:txBody>
      </p:sp>
    </p:spTree>
    <p:extLst>
      <p:ext uri="{BB962C8B-B14F-4D97-AF65-F5344CB8AC3E}">
        <p14:creationId xmlns:p14="http://schemas.microsoft.com/office/powerpoint/2010/main" val="242574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will complete learning with concrete resources or whiteboards</a:t>
            </a:r>
          </a:p>
          <a:p>
            <a:endParaRPr lang="en-GB" dirty="0"/>
          </a:p>
          <a:p>
            <a:r>
              <a:rPr lang="en-GB" dirty="0"/>
              <a:t>Go online to show examples of slides </a:t>
            </a:r>
            <a:r>
              <a:rPr lang="en-GB"/>
              <a:t>and worksheets</a:t>
            </a:r>
            <a:endParaRPr lang="en-GB" dirty="0"/>
          </a:p>
          <a:p>
            <a:endParaRPr lang="en-GB" dirty="0"/>
          </a:p>
        </p:txBody>
      </p:sp>
      <p:sp>
        <p:nvSpPr>
          <p:cNvPr id="4" name="Slide Number Placeholder 3"/>
          <p:cNvSpPr>
            <a:spLocks noGrp="1"/>
          </p:cNvSpPr>
          <p:nvPr>
            <p:ph type="sldNum" sz="quarter" idx="5"/>
          </p:nvPr>
        </p:nvSpPr>
        <p:spPr/>
        <p:txBody>
          <a:bodyPr/>
          <a:lstStyle/>
          <a:p>
            <a:fld id="{D88BFEAD-FB25-4013-9764-F1DE3AA00A01}" type="slidenum">
              <a:rPr lang="en-GB" smtClean="0"/>
              <a:t>14</a:t>
            </a:fld>
            <a:endParaRPr lang="en-GB"/>
          </a:p>
        </p:txBody>
      </p:sp>
    </p:spTree>
    <p:extLst>
      <p:ext uri="{BB962C8B-B14F-4D97-AF65-F5344CB8AC3E}">
        <p14:creationId xmlns:p14="http://schemas.microsoft.com/office/powerpoint/2010/main" val="34221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357198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267149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600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332468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67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812775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275703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116401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199026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5AB59-346E-4EF8-8E64-D08F93581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240428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5AB59-346E-4EF8-8E64-D08F93581E67}"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223576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5AB59-346E-4EF8-8E64-D08F93581E67}"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144113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E5AB59-346E-4EF8-8E64-D08F93581E67}"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131239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5AB59-346E-4EF8-8E64-D08F93581E67}"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271320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5AB59-346E-4EF8-8E64-D08F93581E67}"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CF9F-3375-46FB-91A0-3DB200109133}" type="slidenum">
              <a:rPr lang="en-GB" smtClean="0"/>
              <a:t>‹#›</a:t>
            </a:fld>
            <a:endParaRPr lang="en-GB"/>
          </a:p>
        </p:txBody>
      </p:sp>
    </p:spTree>
    <p:extLst>
      <p:ext uri="{BB962C8B-B14F-4D97-AF65-F5344CB8AC3E}">
        <p14:creationId xmlns:p14="http://schemas.microsoft.com/office/powerpoint/2010/main" val="426560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CF9F-3375-46FB-91A0-3DB200109133}" type="slidenum">
              <a:rPr lang="en-GB" smtClean="0"/>
              <a:t>‹#›</a:t>
            </a:fld>
            <a:endParaRPr lang="en-GB"/>
          </a:p>
        </p:txBody>
      </p:sp>
      <p:sp>
        <p:nvSpPr>
          <p:cNvPr id="5" name="Date Placeholder 4"/>
          <p:cNvSpPr>
            <a:spLocks noGrp="1"/>
          </p:cNvSpPr>
          <p:nvPr>
            <p:ph type="dt" sz="half" idx="10"/>
          </p:nvPr>
        </p:nvSpPr>
        <p:spPr/>
        <p:txBody>
          <a:bodyPr/>
          <a:lstStyle/>
          <a:p>
            <a:fld id="{29E5AB59-346E-4EF8-8E64-D08F93581E67}" type="datetimeFigureOut">
              <a:rPr lang="en-GB" smtClean="0"/>
              <a:t>28/11/2022</a:t>
            </a:fld>
            <a:endParaRPr lang="en-GB"/>
          </a:p>
        </p:txBody>
      </p:sp>
    </p:spTree>
    <p:extLst>
      <p:ext uri="{BB962C8B-B14F-4D97-AF65-F5344CB8AC3E}">
        <p14:creationId xmlns:p14="http://schemas.microsoft.com/office/powerpoint/2010/main" val="69583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E5AB59-346E-4EF8-8E64-D08F93581E67}" type="datetimeFigureOut">
              <a:rPr lang="en-GB" smtClean="0"/>
              <a:t>28/11/2022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76CF9F-3375-46FB-91A0-3DB200109133}" type="slidenum">
              <a:rPr lang="en-GB" smtClean="0"/>
              <a:t>‹#›</a:t>
            </a:fld>
            <a:endParaRPr lang="en-GB"/>
          </a:p>
        </p:txBody>
      </p:sp>
    </p:spTree>
    <p:extLst>
      <p:ext uri="{BB962C8B-B14F-4D97-AF65-F5344CB8AC3E}">
        <p14:creationId xmlns:p14="http://schemas.microsoft.com/office/powerpoint/2010/main" val="38537120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thplayground.com/number_bonds_20.html"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5" Type="http://schemas.openxmlformats.org/officeDocument/2006/relationships/hyperlink" Target="https://nrich.maths.org/6589" TargetMode="External"/><Relationship Id="rId4" Type="http://schemas.openxmlformats.org/officeDocument/2006/relationships/hyperlink" Target="https://www.funlearning.co.uk/blog/dice-games-children-make-maths-excit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sap.academy/maths-cpd-for-staf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42A9-0388-EDC4-1DBC-F8A6FA435283}"/>
              </a:ext>
            </a:extLst>
          </p:cNvPr>
          <p:cNvSpPr>
            <a:spLocks noGrp="1"/>
          </p:cNvSpPr>
          <p:nvPr>
            <p:ph type="ctrTitle"/>
          </p:nvPr>
        </p:nvSpPr>
        <p:spPr/>
        <p:txBody>
          <a:bodyPr/>
          <a:lstStyle/>
          <a:p>
            <a:r>
              <a:rPr lang="en-GB" dirty="0"/>
              <a:t>Maths at Caythorpe</a:t>
            </a:r>
          </a:p>
        </p:txBody>
      </p:sp>
      <p:sp>
        <p:nvSpPr>
          <p:cNvPr id="3" name="Subtitle 2">
            <a:extLst>
              <a:ext uri="{FF2B5EF4-FFF2-40B4-BE49-F238E27FC236}">
                <a16:creationId xmlns:a16="http://schemas.microsoft.com/office/drawing/2014/main" id="{1651F652-56CE-1135-8D63-023D0016139B}"/>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DD2920A5-DA6F-3042-8900-8918C68B161F}"/>
              </a:ext>
            </a:extLst>
          </p:cNvPr>
          <p:cNvPicPr>
            <a:picLocks noChangeAspect="1"/>
          </p:cNvPicPr>
          <p:nvPr/>
        </p:nvPicPr>
        <p:blipFill>
          <a:blip r:embed="rId2"/>
          <a:stretch>
            <a:fillRect/>
          </a:stretch>
        </p:blipFill>
        <p:spPr>
          <a:xfrm>
            <a:off x="4497566" y="722335"/>
            <a:ext cx="1785938" cy="1975866"/>
          </a:xfrm>
          <a:prstGeom prst="rect">
            <a:avLst/>
          </a:prstGeom>
        </p:spPr>
      </p:pic>
    </p:spTree>
    <p:extLst>
      <p:ext uri="{BB962C8B-B14F-4D97-AF65-F5344CB8AC3E}">
        <p14:creationId xmlns:p14="http://schemas.microsoft.com/office/powerpoint/2010/main" val="303178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292B-07A6-1A63-FF09-DDF19A42E7FC}"/>
              </a:ext>
            </a:extLst>
          </p:cNvPr>
          <p:cNvSpPr>
            <a:spLocks noGrp="1"/>
          </p:cNvSpPr>
          <p:nvPr>
            <p:ph type="title"/>
          </p:nvPr>
        </p:nvSpPr>
        <p:spPr/>
        <p:txBody>
          <a:bodyPr/>
          <a:lstStyle/>
          <a:p>
            <a:r>
              <a:rPr lang="en-GB" dirty="0"/>
              <a:t>Lets try an example</a:t>
            </a:r>
          </a:p>
        </p:txBody>
      </p:sp>
      <p:sp>
        <p:nvSpPr>
          <p:cNvPr id="3" name="Content Placeholder 2">
            <a:extLst>
              <a:ext uri="{FF2B5EF4-FFF2-40B4-BE49-F238E27FC236}">
                <a16:creationId xmlns:a16="http://schemas.microsoft.com/office/drawing/2014/main" id="{D4B1617C-94A1-B0F5-18BA-C01DEF1E2E04}"/>
              </a:ext>
            </a:extLst>
          </p:cNvPr>
          <p:cNvSpPr>
            <a:spLocks noGrp="1"/>
          </p:cNvSpPr>
          <p:nvPr>
            <p:ph idx="1"/>
          </p:nvPr>
        </p:nvSpPr>
        <p:spPr/>
        <p:txBody>
          <a:bodyPr>
            <a:normAutofit fontScale="92500" lnSpcReduction="10000"/>
          </a:bodyPr>
          <a:lstStyle/>
          <a:p>
            <a:r>
              <a:rPr lang="en-GB" dirty="0"/>
              <a:t>3 x 4 =</a:t>
            </a:r>
          </a:p>
          <a:p>
            <a:r>
              <a:rPr lang="en-GB" dirty="0"/>
              <a:t>3 x 40 =</a:t>
            </a:r>
          </a:p>
          <a:p>
            <a:r>
              <a:rPr lang="en-GB" dirty="0"/>
              <a:t>40 x 3 =</a:t>
            </a:r>
          </a:p>
          <a:p>
            <a:r>
              <a:rPr lang="en-GB" dirty="0"/>
              <a:t>30 x 4 = </a:t>
            </a:r>
          </a:p>
          <a:p>
            <a:r>
              <a:rPr lang="en-GB" dirty="0"/>
              <a:t>30 x 40 =</a:t>
            </a:r>
          </a:p>
          <a:p>
            <a:endParaRPr lang="en-GB" dirty="0"/>
          </a:p>
          <a:p>
            <a:r>
              <a:rPr lang="en-GB" dirty="0"/>
              <a:t>By completing an activity like this we are developing children’s fluency in a number of different areas.</a:t>
            </a:r>
          </a:p>
          <a:p>
            <a:r>
              <a:rPr lang="en-GB" dirty="0"/>
              <a:t>Times tables, </a:t>
            </a:r>
            <a:r>
              <a:rPr lang="en-GB" dirty="0">
                <a:effectLst/>
              </a:rPr>
              <a:t>Commutative Law, scaling up in multiples of 10. </a:t>
            </a:r>
          </a:p>
          <a:p>
            <a:r>
              <a:rPr lang="en-GB" dirty="0"/>
              <a:t>The variation in the questions is key to developing children’s understanding.</a:t>
            </a:r>
          </a:p>
          <a:p>
            <a:pPr marL="0" indent="0">
              <a:buNone/>
            </a:pPr>
            <a:r>
              <a:rPr lang="en-GB" b="1" dirty="0"/>
              <a:t>There will be an activity in the workshop to explore using efficient methods. </a:t>
            </a:r>
            <a:endParaRPr lang="en-GB" b="1" dirty="0">
              <a:effectLst/>
            </a:endParaRPr>
          </a:p>
          <a:p>
            <a:endParaRPr lang="en-GB" dirty="0"/>
          </a:p>
        </p:txBody>
      </p:sp>
    </p:spTree>
    <p:extLst>
      <p:ext uri="{BB962C8B-B14F-4D97-AF65-F5344CB8AC3E}">
        <p14:creationId xmlns:p14="http://schemas.microsoft.com/office/powerpoint/2010/main" val="152560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8BB8-BC0F-40C9-B4F3-D3D24C4929B7}"/>
              </a:ext>
            </a:extLst>
          </p:cNvPr>
          <p:cNvSpPr>
            <a:spLocks noGrp="1"/>
          </p:cNvSpPr>
          <p:nvPr>
            <p:ph type="title"/>
          </p:nvPr>
        </p:nvSpPr>
        <p:spPr/>
        <p:txBody>
          <a:bodyPr/>
          <a:lstStyle/>
          <a:p>
            <a:r>
              <a:rPr lang="en-GB" dirty="0"/>
              <a:t>Why do we need to memorise facts?</a:t>
            </a:r>
          </a:p>
        </p:txBody>
      </p:sp>
      <p:sp>
        <p:nvSpPr>
          <p:cNvPr id="3" name="Content Placeholder 2">
            <a:extLst>
              <a:ext uri="{FF2B5EF4-FFF2-40B4-BE49-F238E27FC236}">
                <a16:creationId xmlns:a16="http://schemas.microsoft.com/office/drawing/2014/main" id="{DA61FC67-7276-A43B-3F6C-E1F0A334A6E8}"/>
              </a:ext>
            </a:extLst>
          </p:cNvPr>
          <p:cNvSpPr>
            <a:spLocks noGrp="1"/>
          </p:cNvSpPr>
          <p:nvPr>
            <p:ph idx="1"/>
          </p:nvPr>
        </p:nvSpPr>
        <p:spPr/>
        <p:txBody>
          <a:bodyPr>
            <a:normAutofit lnSpcReduction="10000"/>
          </a:bodyPr>
          <a:lstStyle/>
          <a:p>
            <a:r>
              <a:rPr lang="en-GB" dirty="0"/>
              <a:t>One element of fluency, which is arguably the first one that comes to mind, is memorisation of key facts. These include number bonds and timetables’. Why is it important?</a:t>
            </a:r>
          </a:p>
          <a:p>
            <a:r>
              <a:rPr lang="en-GB" dirty="0"/>
              <a:t>If children are not automatically able to recall these key facts they spend time trying to work these out, when working on more complex problem or other mathematical concepts. This can lead to cognitive overload which can be frustrating and lead to children losing their love for mathematics.</a:t>
            </a:r>
          </a:p>
          <a:p>
            <a:r>
              <a:rPr lang="en-GB" dirty="0"/>
              <a:t>Memorising facts is not what maths is about – but it is an essential tool that leads children into effective mathematical thinking.</a:t>
            </a:r>
          </a:p>
          <a:p>
            <a:endParaRPr lang="en-GB" dirty="0"/>
          </a:p>
          <a:p>
            <a:pPr marL="0" indent="0">
              <a:buNone/>
            </a:pPr>
            <a:r>
              <a:rPr lang="en-GB" b="1" dirty="0"/>
              <a:t>This is an area that can really benefit from support at home. – Little and often works best!</a:t>
            </a:r>
          </a:p>
        </p:txBody>
      </p:sp>
    </p:spTree>
    <p:extLst>
      <p:ext uri="{BB962C8B-B14F-4D97-AF65-F5344CB8AC3E}">
        <p14:creationId xmlns:p14="http://schemas.microsoft.com/office/powerpoint/2010/main" val="75466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6CC3-BE84-CE1E-1EE8-35CFC798E517}"/>
              </a:ext>
            </a:extLst>
          </p:cNvPr>
          <p:cNvSpPr>
            <a:spLocks noGrp="1"/>
          </p:cNvSpPr>
          <p:nvPr>
            <p:ph type="title"/>
          </p:nvPr>
        </p:nvSpPr>
        <p:spPr/>
        <p:txBody>
          <a:bodyPr/>
          <a:lstStyle/>
          <a:p>
            <a:r>
              <a:rPr lang="en-GB" dirty="0"/>
              <a:t>Links to games for improving fluency</a:t>
            </a:r>
          </a:p>
        </p:txBody>
      </p:sp>
      <p:sp>
        <p:nvSpPr>
          <p:cNvPr id="3" name="Content Placeholder 2">
            <a:extLst>
              <a:ext uri="{FF2B5EF4-FFF2-40B4-BE49-F238E27FC236}">
                <a16:creationId xmlns:a16="http://schemas.microsoft.com/office/drawing/2014/main" id="{CEB32D6F-B2EA-05E9-CA3A-CD907A4641FA}"/>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GB" dirty="0">
                <a:hlinkClick r:id="rId2"/>
              </a:rPr>
              <a:t>https://www.topmarks.co.uk/maths-games/hit-the-button</a:t>
            </a:r>
            <a:endParaRPr lang="en-GB" dirty="0"/>
          </a:p>
          <a:p>
            <a:pPr marL="0" indent="0">
              <a:buNone/>
            </a:pPr>
            <a:endParaRPr lang="en-GB" dirty="0"/>
          </a:p>
          <a:p>
            <a:pPr marL="0" indent="0">
              <a:buNone/>
            </a:pPr>
            <a:r>
              <a:rPr lang="en-GB" dirty="0">
                <a:hlinkClick r:id="rId3"/>
              </a:rPr>
              <a:t>https://www.mathplayground.com/number_bonds_20.html</a:t>
            </a:r>
            <a:endParaRPr lang="en-GB" dirty="0"/>
          </a:p>
          <a:p>
            <a:pPr marL="0" indent="0">
              <a:buNone/>
            </a:pPr>
            <a:endParaRPr lang="en-GB" dirty="0"/>
          </a:p>
          <a:p>
            <a:pPr marL="0" indent="0">
              <a:buNone/>
            </a:pPr>
            <a:r>
              <a:rPr lang="en-GB" dirty="0"/>
              <a:t>Dice games - </a:t>
            </a:r>
            <a:r>
              <a:rPr lang="en-GB" dirty="0">
                <a:hlinkClick r:id="rId4"/>
              </a:rPr>
              <a:t>https://www.funlearning.co.uk/blog/dice-games-children-make-maths-exciting/</a:t>
            </a:r>
            <a:endParaRPr lang="en-GB" dirty="0"/>
          </a:p>
          <a:p>
            <a:pPr marL="0" indent="0">
              <a:buNone/>
            </a:pPr>
            <a:endParaRPr lang="en-GB" dirty="0"/>
          </a:p>
          <a:p>
            <a:pPr marL="0" indent="0">
              <a:buNone/>
            </a:pPr>
            <a:r>
              <a:rPr lang="en-GB" dirty="0"/>
              <a:t>Dominoes</a:t>
            </a:r>
          </a:p>
          <a:p>
            <a:pPr marL="0" indent="0">
              <a:buNone/>
            </a:pPr>
            <a:endParaRPr lang="en-GB" dirty="0"/>
          </a:p>
          <a:p>
            <a:pPr marL="0" indent="0">
              <a:buNone/>
            </a:pPr>
            <a:r>
              <a:rPr lang="en-GB" dirty="0"/>
              <a:t>Number line games - </a:t>
            </a:r>
            <a:r>
              <a:rPr lang="en-GB" dirty="0">
                <a:hlinkClick r:id="rId5"/>
              </a:rPr>
              <a:t>https://nrich.maths.org/6589</a:t>
            </a:r>
            <a:endParaRPr lang="en-GB" dirty="0"/>
          </a:p>
          <a:p>
            <a:endParaRPr lang="en-GB" dirty="0"/>
          </a:p>
        </p:txBody>
      </p:sp>
    </p:spTree>
    <p:extLst>
      <p:ext uri="{BB962C8B-B14F-4D97-AF65-F5344CB8AC3E}">
        <p14:creationId xmlns:p14="http://schemas.microsoft.com/office/powerpoint/2010/main" val="139505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A988-CFBB-D9D6-A9C0-4AA1F9009D3D}"/>
              </a:ext>
            </a:extLst>
          </p:cNvPr>
          <p:cNvSpPr>
            <a:spLocks noGrp="1"/>
          </p:cNvSpPr>
          <p:nvPr>
            <p:ph type="title"/>
          </p:nvPr>
        </p:nvSpPr>
        <p:spPr/>
        <p:txBody>
          <a:bodyPr/>
          <a:lstStyle/>
          <a:p>
            <a:r>
              <a:rPr lang="en-GB" dirty="0"/>
              <a:t>Get Started</a:t>
            </a:r>
          </a:p>
        </p:txBody>
      </p:sp>
      <p:pic>
        <p:nvPicPr>
          <p:cNvPr id="5" name="Content Placeholder 4">
            <a:extLst>
              <a:ext uri="{FF2B5EF4-FFF2-40B4-BE49-F238E27FC236}">
                <a16:creationId xmlns:a16="http://schemas.microsoft.com/office/drawing/2014/main" id="{9FF9052B-C87B-9753-C4C0-4A35F27D1AD7}"/>
              </a:ext>
            </a:extLst>
          </p:cNvPr>
          <p:cNvPicPr>
            <a:picLocks noGrp="1" noChangeAspect="1"/>
          </p:cNvPicPr>
          <p:nvPr>
            <p:ph idx="1"/>
          </p:nvPr>
        </p:nvPicPr>
        <p:blipFill>
          <a:blip r:embed="rId2"/>
          <a:stretch>
            <a:fillRect/>
          </a:stretch>
        </p:blipFill>
        <p:spPr>
          <a:xfrm>
            <a:off x="594397" y="1665368"/>
            <a:ext cx="8596312" cy="2285200"/>
          </a:xfrm>
        </p:spPr>
      </p:pic>
      <p:sp>
        <p:nvSpPr>
          <p:cNvPr id="6" name="TextBox 5">
            <a:extLst>
              <a:ext uri="{FF2B5EF4-FFF2-40B4-BE49-F238E27FC236}">
                <a16:creationId xmlns:a16="http://schemas.microsoft.com/office/drawing/2014/main" id="{811D3923-8DBF-E072-6537-9AA6C4B7BB7A}"/>
              </a:ext>
            </a:extLst>
          </p:cNvPr>
          <p:cNvSpPr txBox="1"/>
          <p:nvPr/>
        </p:nvSpPr>
        <p:spPr>
          <a:xfrm>
            <a:off x="677334" y="4410075"/>
            <a:ext cx="8457141" cy="923330"/>
          </a:xfrm>
          <a:prstGeom prst="rect">
            <a:avLst/>
          </a:prstGeom>
          <a:noFill/>
        </p:spPr>
        <p:txBody>
          <a:bodyPr wrap="square" rtlCol="0">
            <a:spAutoFit/>
          </a:bodyPr>
          <a:lstStyle/>
          <a:p>
            <a:r>
              <a:rPr lang="en-GB" dirty="0"/>
              <a:t>Teachers carefully plan to ensure all children have the required knowledge to be able to access the learning. Furthermore they will use real life examples to ensure children know the purpose of their learning.</a:t>
            </a:r>
          </a:p>
        </p:txBody>
      </p:sp>
    </p:spTree>
    <p:extLst>
      <p:ext uri="{BB962C8B-B14F-4D97-AF65-F5344CB8AC3E}">
        <p14:creationId xmlns:p14="http://schemas.microsoft.com/office/powerpoint/2010/main" val="426264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0ADE-A07F-F027-FC6E-2FEB56ED83EB}"/>
              </a:ext>
            </a:extLst>
          </p:cNvPr>
          <p:cNvSpPr>
            <a:spLocks noGrp="1"/>
          </p:cNvSpPr>
          <p:nvPr>
            <p:ph type="title"/>
          </p:nvPr>
        </p:nvSpPr>
        <p:spPr/>
        <p:txBody>
          <a:bodyPr/>
          <a:lstStyle/>
          <a:p>
            <a:r>
              <a:rPr lang="en-GB" dirty="0"/>
              <a:t>Shared learning</a:t>
            </a:r>
          </a:p>
        </p:txBody>
      </p:sp>
      <p:sp>
        <p:nvSpPr>
          <p:cNvPr id="3" name="Content Placeholder 2">
            <a:extLst>
              <a:ext uri="{FF2B5EF4-FFF2-40B4-BE49-F238E27FC236}">
                <a16:creationId xmlns:a16="http://schemas.microsoft.com/office/drawing/2014/main" id="{C8F9520E-BBCB-1B02-A412-5F21DF780B1A}"/>
              </a:ext>
            </a:extLst>
          </p:cNvPr>
          <p:cNvSpPr>
            <a:spLocks noGrp="1"/>
          </p:cNvSpPr>
          <p:nvPr>
            <p:ph idx="1"/>
          </p:nvPr>
        </p:nvSpPr>
        <p:spPr>
          <a:xfrm>
            <a:off x="677334" y="1621411"/>
            <a:ext cx="8596668" cy="4419952"/>
          </a:xfrm>
        </p:spPr>
        <p:txBody>
          <a:bodyPr>
            <a:normAutofit/>
          </a:bodyPr>
          <a:lstStyle/>
          <a:p>
            <a:r>
              <a:rPr lang="en-GB" dirty="0"/>
              <a:t>Model examples of the concept using a range of pictorial representations.</a:t>
            </a:r>
          </a:p>
          <a:p>
            <a:endParaRPr lang="en-GB" dirty="0"/>
          </a:p>
          <a:p>
            <a:r>
              <a:rPr lang="en-GB" dirty="0"/>
              <a:t>Use Ping pong style approach to teaching (I do, we do, you do)</a:t>
            </a:r>
          </a:p>
          <a:p>
            <a:endParaRPr lang="en-GB" dirty="0"/>
          </a:p>
          <a:p>
            <a:r>
              <a:rPr lang="en-GB" dirty="0"/>
              <a:t>Remove scaffolding in small steps.</a:t>
            </a:r>
          </a:p>
          <a:p>
            <a:endParaRPr lang="en-GB" dirty="0"/>
          </a:p>
          <a:p>
            <a:r>
              <a:rPr lang="en-GB" dirty="0"/>
              <a:t>Includes variation.</a:t>
            </a:r>
          </a:p>
          <a:p>
            <a:endParaRPr lang="en-GB" dirty="0"/>
          </a:p>
          <a:p>
            <a:r>
              <a:rPr lang="en-GB" b="1" dirty="0"/>
              <a:t>Use stem sentences</a:t>
            </a:r>
            <a:r>
              <a:rPr lang="en-GB" dirty="0"/>
              <a:t>. Both adults and children.</a:t>
            </a:r>
          </a:p>
          <a:p>
            <a:endParaRPr lang="en-GB" dirty="0"/>
          </a:p>
          <a:p>
            <a:r>
              <a:rPr lang="en-GB" dirty="0"/>
              <a:t>Discuss the effectiveness and efficiency of strategies used. </a:t>
            </a:r>
          </a:p>
          <a:p>
            <a:endParaRPr lang="en-GB" dirty="0"/>
          </a:p>
        </p:txBody>
      </p:sp>
    </p:spTree>
    <p:extLst>
      <p:ext uri="{BB962C8B-B14F-4D97-AF65-F5344CB8AC3E}">
        <p14:creationId xmlns:p14="http://schemas.microsoft.com/office/powerpoint/2010/main" val="135704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0119-83DF-AD3A-8052-8ACD3A859F4A}"/>
              </a:ext>
            </a:extLst>
          </p:cNvPr>
          <p:cNvSpPr>
            <a:spLocks noGrp="1"/>
          </p:cNvSpPr>
          <p:nvPr>
            <p:ph type="title"/>
          </p:nvPr>
        </p:nvSpPr>
        <p:spPr/>
        <p:txBody>
          <a:bodyPr/>
          <a:lstStyle/>
          <a:p>
            <a:r>
              <a:rPr lang="en-GB" dirty="0"/>
              <a:t>CPA Approach</a:t>
            </a:r>
          </a:p>
        </p:txBody>
      </p:sp>
      <p:sp>
        <p:nvSpPr>
          <p:cNvPr id="3" name="Content Placeholder 2">
            <a:extLst>
              <a:ext uri="{FF2B5EF4-FFF2-40B4-BE49-F238E27FC236}">
                <a16:creationId xmlns:a16="http://schemas.microsoft.com/office/drawing/2014/main" id="{48A04AA2-4D50-A4FA-0393-F220DCCC7D26}"/>
              </a:ext>
            </a:extLst>
          </p:cNvPr>
          <p:cNvSpPr>
            <a:spLocks noGrp="1"/>
          </p:cNvSpPr>
          <p:nvPr>
            <p:ph idx="1"/>
          </p:nvPr>
        </p:nvSpPr>
        <p:spPr/>
        <p:txBody>
          <a:bodyPr/>
          <a:lstStyle/>
          <a:p>
            <a:r>
              <a:rPr lang="en-GB" dirty="0"/>
              <a:t>We use a CPA approach as part of teaching for mastery.</a:t>
            </a:r>
          </a:p>
          <a:p>
            <a:r>
              <a:rPr lang="en-GB" dirty="0"/>
              <a:t>This stands for Concrete, Pictorial, Abstract</a:t>
            </a:r>
          </a:p>
          <a:p>
            <a:endParaRPr lang="en-GB" dirty="0"/>
          </a:p>
        </p:txBody>
      </p:sp>
      <p:pic>
        <p:nvPicPr>
          <p:cNvPr id="5" name="Picture 4">
            <a:extLst>
              <a:ext uri="{FF2B5EF4-FFF2-40B4-BE49-F238E27FC236}">
                <a16:creationId xmlns:a16="http://schemas.microsoft.com/office/drawing/2014/main" id="{A7C711EC-1F16-FAD5-355C-CB23572C8FE6}"/>
              </a:ext>
            </a:extLst>
          </p:cNvPr>
          <p:cNvPicPr>
            <a:picLocks noChangeAspect="1"/>
          </p:cNvPicPr>
          <p:nvPr/>
        </p:nvPicPr>
        <p:blipFill>
          <a:blip r:embed="rId2"/>
          <a:stretch>
            <a:fillRect/>
          </a:stretch>
        </p:blipFill>
        <p:spPr>
          <a:xfrm>
            <a:off x="2064470" y="2948085"/>
            <a:ext cx="6915150" cy="1533525"/>
          </a:xfrm>
          <a:prstGeom prst="rect">
            <a:avLst/>
          </a:prstGeom>
        </p:spPr>
      </p:pic>
      <p:pic>
        <p:nvPicPr>
          <p:cNvPr id="7" name="Picture 6">
            <a:extLst>
              <a:ext uri="{FF2B5EF4-FFF2-40B4-BE49-F238E27FC236}">
                <a16:creationId xmlns:a16="http://schemas.microsoft.com/office/drawing/2014/main" id="{F4B4E35B-36F3-795B-497C-C862FAEC7240}"/>
              </a:ext>
            </a:extLst>
          </p:cNvPr>
          <p:cNvPicPr>
            <a:picLocks noChangeAspect="1"/>
          </p:cNvPicPr>
          <p:nvPr/>
        </p:nvPicPr>
        <p:blipFill>
          <a:blip r:embed="rId3"/>
          <a:stretch>
            <a:fillRect/>
          </a:stretch>
        </p:blipFill>
        <p:spPr>
          <a:xfrm>
            <a:off x="2917998" y="4643437"/>
            <a:ext cx="5715000" cy="1971675"/>
          </a:xfrm>
          <a:prstGeom prst="rect">
            <a:avLst/>
          </a:prstGeom>
        </p:spPr>
      </p:pic>
    </p:spTree>
    <p:extLst>
      <p:ext uri="{BB962C8B-B14F-4D97-AF65-F5344CB8AC3E}">
        <p14:creationId xmlns:p14="http://schemas.microsoft.com/office/powerpoint/2010/main" val="29876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EC82-67F2-8521-F90D-F9F44AF669B4}"/>
              </a:ext>
            </a:extLst>
          </p:cNvPr>
          <p:cNvSpPr>
            <a:spLocks noGrp="1"/>
          </p:cNvSpPr>
          <p:nvPr>
            <p:ph type="title"/>
          </p:nvPr>
        </p:nvSpPr>
        <p:spPr/>
        <p:txBody>
          <a:bodyPr/>
          <a:lstStyle/>
          <a:p>
            <a:r>
              <a:rPr lang="en-GB" dirty="0"/>
              <a:t>CPA </a:t>
            </a:r>
            <a:r>
              <a:rPr lang="en-GB" dirty="0" err="1"/>
              <a:t>Aproach</a:t>
            </a:r>
            <a:endParaRPr lang="en-GB" dirty="0"/>
          </a:p>
        </p:txBody>
      </p:sp>
      <p:sp>
        <p:nvSpPr>
          <p:cNvPr id="3" name="Content Placeholder 2">
            <a:extLst>
              <a:ext uri="{FF2B5EF4-FFF2-40B4-BE49-F238E27FC236}">
                <a16:creationId xmlns:a16="http://schemas.microsoft.com/office/drawing/2014/main" id="{E6854927-49E8-A82F-4970-BEBDDA6CF09B}"/>
              </a:ext>
            </a:extLst>
          </p:cNvPr>
          <p:cNvSpPr>
            <a:spLocks noGrp="1"/>
          </p:cNvSpPr>
          <p:nvPr>
            <p:ph idx="1"/>
          </p:nvPr>
        </p:nvSpPr>
        <p:spPr>
          <a:xfrm>
            <a:off x="677334" y="1482571"/>
            <a:ext cx="8596668" cy="4558791"/>
          </a:xfrm>
        </p:spPr>
        <p:txBody>
          <a:bodyPr>
            <a:normAutofit fontScale="47500" lnSpcReduction="20000"/>
          </a:bodyPr>
          <a:lstStyle/>
          <a:p>
            <a:pPr marR="8255" indent="-6350">
              <a:lnSpc>
                <a:spcPct val="150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At Caythorpe, we recognise that the </a:t>
            </a:r>
            <a:r>
              <a:rPr lang="en-GB" sz="3200" b="1" dirty="0">
                <a:effectLst/>
                <a:latin typeface="Calibri" panose="020F0502020204030204" pitchFamily="34" charset="0"/>
                <a:ea typeface="Calibri" panose="020F0502020204030204" pitchFamily="34" charset="0"/>
                <a:cs typeface="Calibri" panose="020F0502020204030204" pitchFamily="34" charset="0"/>
              </a:rPr>
              <a:t>Concrete Pictorial Abstract (CPA)</a:t>
            </a:r>
            <a:r>
              <a:rPr lang="en-GB" sz="3200" dirty="0">
                <a:effectLst/>
                <a:latin typeface="Calibri" panose="020F0502020204030204" pitchFamily="34" charset="0"/>
                <a:ea typeface="Calibri" panose="020F0502020204030204" pitchFamily="34" charset="0"/>
                <a:cs typeface="Calibri" panose="020F0502020204030204" pitchFamily="34" charset="0"/>
              </a:rPr>
              <a:t> approach is highly effective in the teaching of Maths to develop conceptual understanding. This approach will vary between year groups and the individual abilities of children within each class.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Objects, pictures, words, numbers and symbols are everywhere. The mastery approach incorporates all of these to help children explore and demonstrate mathematical ideas, enrich their learning experience and deepen understanding. Together, these elements help cement knowledge so pupils truly understand what they’ve learnt.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All pupils, when introduced to a key new concept, should have the opportunity to build competency in this topic by taking this approach. Pupils are encouraged to physically represent mathematical concepts. Objects and pictures are used to demonstrate and visualise abstract ideas, alongside numbers and symbols.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42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BDA5-785B-2232-FF1F-CC66EE436015}"/>
              </a:ext>
            </a:extLst>
          </p:cNvPr>
          <p:cNvSpPr>
            <a:spLocks noGrp="1"/>
          </p:cNvSpPr>
          <p:nvPr>
            <p:ph type="title"/>
          </p:nvPr>
        </p:nvSpPr>
        <p:spPr/>
        <p:txBody>
          <a:bodyPr/>
          <a:lstStyle/>
          <a:p>
            <a:r>
              <a:rPr lang="en-GB" dirty="0"/>
              <a:t>Resources we use</a:t>
            </a:r>
          </a:p>
        </p:txBody>
      </p:sp>
      <p:sp>
        <p:nvSpPr>
          <p:cNvPr id="3" name="Content Placeholder 2">
            <a:extLst>
              <a:ext uri="{FF2B5EF4-FFF2-40B4-BE49-F238E27FC236}">
                <a16:creationId xmlns:a16="http://schemas.microsoft.com/office/drawing/2014/main" id="{617379CE-31D1-A4B9-5D21-FDE6C29E4A1C}"/>
              </a:ext>
            </a:extLst>
          </p:cNvPr>
          <p:cNvSpPr>
            <a:spLocks noGrp="1"/>
          </p:cNvSpPr>
          <p:nvPr>
            <p:ph idx="1"/>
          </p:nvPr>
        </p:nvSpPr>
        <p:spPr/>
        <p:txBody>
          <a:bodyPr/>
          <a:lstStyle/>
          <a:p>
            <a:r>
              <a:rPr lang="en-GB" dirty="0"/>
              <a:t>Counters</a:t>
            </a:r>
          </a:p>
          <a:p>
            <a:r>
              <a:rPr lang="en-GB" dirty="0"/>
              <a:t>Cubes</a:t>
            </a:r>
          </a:p>
          <a:p>
            <a:r>
              <a:rPr lang="en-GB" dirty="0"/>
              <a:t>Numicon</a:t>
            </a:r>
          </a:p>
          <a:p>
            <a:r>
              <a:rPr lang="en-GB" dirty="0"/>
              <a:t>Tens frames</a:t>
            </a:r>
          </a:p>
          <a:p>
            <a:r>
              <a:rPr lang="en-GB" dirty="0"/>
              <a:t>Base 10</a:t>
            </a:r>
          </a:p>
          <a:p>
            <a:r>
              <a:rPr lang="en-GB" dirty="0"/>
              <a:t>Place value charts</a:t>
            </a:r>
          </a:p>
          <a:p>
            <a:r>
              <a:rPr lang="en-GB" dirty="0"/>
              <a:t>Cuisenaire rods</a:t>
            </a:r>
          </a:p>
          <a:p>
            <a:r>
              <a:rPr lang="en-GB" dirty="0"/>
              <a:t>Fraction walls</a:t>
            </a:r>
          </a:p>
          <a:p>
            <a:r>
              <a:rPr lang="en-GB" dirty="0"/>
              <a:t>Bar models</a:t>
            </a:r>
          </a:p>
          <a:p>
            <a:endParaRPr lang="en-GB" dirty="0"/>
          </a:p>
        </p:txBody>
      </p:sp>
    </p:spTree>
    <p:extLst>
      <p:ext uri="{BB962C8B-B14F-4D97-AF65-F5344CB8AC3E}">
        <p14:creationId xmlns:p14="http://schemas.microsoft.com/office/powerpoint/2010/main" val="179157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41AE-2A64-7958-351A-3B95170031FB}"/>
              </a:ext>
            </a:extLst>
          </p:cNvPr>
          <p:cNvSpPr>
            <a:spLocks noGrp="1"/>
          </p:cNvSpPr>
          <p:nvPr>
            <p:ph type="title"/>
          </p:nvPr>
        </p:nvSpPr>
        <p:spPr/>
        <p:txBody>
          <a:bodyPr/>
          <a:lstStyle/>
          <a:p>
            <a:r>
              <a:rPr lang="en-GB" dirty="0"/>
              <a:t>Independent practice</a:t>
            </a:r>
          </a:p>
        </p:txBody>
      </p:sp>
      <p:sp>
        <p:nvSpPr>
          <p:cNvPr id="3" name="Content Placeholder 2">
            <a:extLst>
              <a:ext uri="{FF2B5EF4-FFF2-40B4-BE49-F238E27FC236}">
                <a16:creationId xmlns:a16="http://schemas.microsoft.com/office/drawing/2014/main" id="{C01979F0-395F-316B-6771-4B3E87F27004}"/>
              </a:ext>
            </a:extLst>
          </p:cNvPr>
          <p:cNvSpPr>
            <a:spLocks noGrp="1"/>
          </p:cNvSpPr>
          <p:nvPr>
            <p:ph idx="1"/>
          </p:nvPr>
        </p:nvSpPr>
        <p:spPr>
          <a:xfrm>
            <a:off x="677334" y="1536569"/>
            <a:ext cx="8596668" cy="4504793"/>
          </a:xfrm>
        </p:spPr>
        <p:txBody>
          <a:bodyPr>
            <a:normAutofit fontScale="92500" lnSpcReduction="20000"/>
          </a:bodyPr>
          <a:lstStyle/>
          <a:p>
            <a:r>
              <a:rPr lang="en-GB" sz="1800" dirty="0"/>
              <a:t>Pupils work through more examples independently with the teacher supporting them if necessary.</a:t>
            </a:r>
          </a:p>
          <a:p>
            <a:endParaRPr lang="en-GB" sz="1800" dirty="0"/>
          </a:p>
          <a:p>
            <a:r>
              <a:rPr lang="en-GB" sz="1800" dirty="0"/>
              <a:t> Questions contain lots of mathematical variation – they are designed to extend pupil’s thinking rather than just  lots of examples presented in the same kind of way.</a:t>
            </a:r>
          </a:p>
          <a:p>
            <a:endParaRPr lang="en-GB" sz="1800" dirty="0"/>
          </a:p>
          <a:p>
            <a:r>
              <a:rPr lang="en-GB" sz="1800" dirty="0"/>
              <a:t>Teacher use a ‘checking lens/live marking’ to ensure children in class are grasping the concept – they will pull out small groups if necessary to revisit the concept. – This is not always the same children.</a:t>
            </a:r>
          </a:p>
          <a:p>
            <a:endParaRPr lang="en-GB" sz="1800" dirty="0"/>
          </a:p>
          <a:p>
            <a:r>
              <a:rPr lang="en-GB" sz="1800" dirty="0"/>
              <a:t>Children should have access to concrete resources with the view to them eventually working without them. </a:t>
            </a:r>
          </a:p>
          <a:p>
            <a:endParaRPr lang="en-GB" dirty="0"/>
          </a:p>
          <a:p>
            <a:r>
              <a:rPr lang="en-GB" dirty="0"/>
              <a:t>Where possible children are encouraged to record their mathematical thinking on squared paper as this helps them to organise their work clearly.</a:t>
            </a:r>
            <a:endParaRPr lang="en-GB" sz="1800" dirty="0"/>
          </a:p>
          <a:p>
            <a:endParaRPr lang="en-GB" dirty="0"/>
          </a:p>
        </p:txBody>
      </p:sp>
    </p:spTree>
    <p:extLst>
      <p:ext uri="{BB962C8B-B14F-4D97-AF65-F5344CB8AC3E}">
        <p14:creationId xmlns:p14="http://schemas.microsoft.com/office/powerpoint/2010/main" val="119144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1298-0049-47E4-7300-370759451E54}"/>
              </a:ext>
            </a:extLst>
          </p:cNvPr>
          <p:cNvSpPr>
            <a:spLocks noGrp="1"/>
          </p:cNvSpPr>
          <p:nvPr>
            <p:ph type="title"/>
          </p:nvPr>
        </p:nvSpPr>
        <p:spPr/>
        <p:txBody>
          <a:bodyPr/>
          <a:lstStyle/>
          <a:p>
            <a:r>
              <a:rPr lang="en-GB" dirty="0"/>
              <a:t>Apply and deepen</a:t>
            </a:r>
          </a:p>
        </p:txBody>
      </p:sp>
      <p:sp>
        <p:nvSpPr>
          <p:cNvPr id="3" name="Content Placeholder 2">
            <a:extLst>
              <a:ext uri="{FF2B5EF4-FFF2-40B4-BE49-F238E27FC236}">
                <a16:creationId xmlns:a16="http://schemas.microsoft.com/office/drawing/2014/main" id="{25BB85B8-2FD6-E542-D055-2E102D3DB2E1}"/>
              </a:ext>
            </a:extLst>
          </p:cNvPr>
          <p:cNvSpPr>
            <a:spLocks noGrp="1"/>
          </p:cNvSpPr>
          <p:nvPr>
            <p:ph idx="1"/>
          </p:nvPr>
        </p:nvSpPr>
        <p:spPr>
          <a:xfrm>
            <a:off x="677334" y="2160589"/>
            <a:ext cx="4243458" cy="3880773"/>
          </a:xfrm>
        </p:spPr>
        <p:txBody>
          <a:bodyPr/>
          <a:lstStyle/>
          <a:p>
            <a:r>
              <a:rPr lang="en-GB" sz="2400" dirty="0"/>
              <a:t>White rose hub premium resources.</a:t>
            </a:r>
          </a:p>
          <a:p>
            <a:r>
              <a:rPr lang="en-GB" sz="2400" dirty="0"/>
              <a:t>Diving into mastery </a:t>
            </a:r>
          </a:p>
          <a:p>
            <a:r>
              <a:rPr lang="en-GB" sz="2400" dirty="0"/>
              <a:t>Test base</a:t>
            </a:r>
          </a:p>
          <a:p>
            <a:r>
              <a:rPr lang="en-GB" sz="2400" dirty="0" err="1"/>
              <a:t>Nrich</a:t>
            </a:r>
            <a:r>
              <a:rPr lang="en-GB" sz="2400" dirty="0"/>
              <a:t>  (Website)</a:t>
            </a:r>
          </a:p>
          <a:p>
            <a:r>
              <a:rPr lang="en-GB" sz="2400" dirty="0"/>
              <a:t>NCETM </a:t>
            </a:r>
          </a:p>
          <a:p>
            <a:r>
              <a:rPr lang="en-GB" sz="2400" dirty="0"/>
              <a:t>Self produced </a:t>
            </a:r>
          </a:p>
          <a:p>
            <a:pPr marL="0" indent="0">
              <a:buNone/>
            </a:pPr>
            <a:endParaRPr lang="en-GB" dirty="0"/>
          </a:p>
        </p:txBody>
      </p:sp>
      <p:sp>
        <p:nvSpPr>
          <p:cNvPr id="4" name="TextBox 3">
            <a:extLst>
              <a:ext uri="{FF2B5EF4-FFF2-40B4-BE49-F238E27FC236}">
                <a16:creationId xmlns:a16="http://schemas.microsoft.com/office/drawing/2014/main" id="{63B4E327-75A9-2393-1D8C-414D3F536596}"/>
              </a:ext>
            </a:extLst>
          </p:cNvPr>
          <p:cNvSpPr txBox="1"/>
          <p:nvPr/>
        </p:nvSpPr>
        <p:spPr>
          <a:xfrm>
            <a:off x="5486400" y="2017336"/>
            <a:ext cx="3374796" cy="2658359"/>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A30C4B63-8A6E-CDC5-8F76-CA69D84DA32B}"/>
              </a:ext>
            </a:extLst>
          </p:cNvPr>
          <p:cNvPicPr>
            <a:picLocks noChangeAspect="1"/>
          </p:cNvPicPr>
          <p:nvPr/>
        </p:nvPicPr>
        <p:blipFill>
          <a:blip r:embed="rId2"/>
          <a:stretch>
            <a:fillRect/>
          </a:stretch>
        </p:blipFill>
        <p:spPr>
          <a:xfrm>
            <a:off x="5311317" y="2160589"/>
            <a:ext cx="6035563" cy="3639627"/>
          </a:xfrm>
          <a:prstGeom prst="rect">
            <a:avLst/>
          </a:prstGeom>
        </p:spPr>
      </p:pic>
    </p:spTree>
    <p:extLst>
      <p:ext uri="{BB962C8B-B14F-4D97-AF65-F5344CB8AC3E}">
        <p14:creationId xmlns:p14="http://schemas.microsoft.com/office/powerpoint/2010/main" val="82437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07F5-20B0-8FD0-331F-88B813081218}"/>
              </a:ext>
            </a:extLst>
          </p:cNvPr>
          <p:cNvSpPr>
            <a:spLocks noGrp="1"/>
          </p:cNvSpPr>
          <p:nvPr>
            <p:ph type="title"/>
          </p:nvPr>
        </p:nvSpPr>
        <p:spPr/>
        <p:txBody>
          <a:bodyPr/>
          <a:lstStyle/>
          <a:p>
            <a:r>
              <a:rPr lang="en-GB" dirty="0"/>
              <a:t>What are the national curriculum aims?</a:t>
            </a:r>
          </a:p>
        </p:txBody>
      </p:sp>
      <p:sp>
        <p:nvSpPr>
          <p:cNvPr id="3" name="Content Placeholder 2">
            <a:extLst>
              <a:ext uri="{FF2B5EF4-FFF2-40B4-BE49-F238E27FC236}">
                <a16:creationId xmlns:a16="http://schemas.microsoft.com/office/drawing/2014/main" id="{A50C49D1-178F-83EA-B7A5-7D0735B53A7C}"/>
              </a:ext>
            </a:extLst>
          </p:cNvPr>
          <p:cNvSpPr>
            <a:spLocks noGrp="1"/>
          </p:cNvSpPr>
          <p:nvPr>
            <p:ph idx="1"/>
          </p:nvPr>
        </p:nvSpPr>
        <p:spPr>
          <a:xfrm>
            <a:off x="677334" y="1216241"/>
            <a:ext cx="8596668" cy="4825121"/>
          </a:xfrm>
        </p:spPr>
        <p:txBody>
          <a:bodyPr>
            <a:normAutofit fontScale="85000" lnSpcReduction="20000"/>
          </a:bodyPr>
          <a:lstStyle/>
          <a:p>
            <a:pPr>
              <a:lnSpc>
                <a:spcPct val="150000"/>
              </a:lnSpc>
              <a:spcAft>
                <a:spcPts val="800"/>
              </a:spcAft>
            </a:pPr>
            <a:r>
              <a:rPr lang="en-GB" sz="1300" dirty="0">
                <a:effectLst/>
                <a:latin typeface="Calibri" panose="020F0502020204030204" pitchFamily="34" charset="0"/>
                <a:ea typeface="Calibri" panose="020F0502020204030204" pitchFamily="34" charset="0"/>
                <a:cs typeface="Calibri" panose="020F0502020204030204" pitchFamily="34" charset="0"/>
              </a:rPr>
              <a:t>The National Curriculum 2014 has 3 central aims: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pPr>
            <a:r>
              <a:rPr lang="en-GB" sz="3600" u="none" strike="noStrike" dirty="0">
                <a:effectLst/>
                <a:latin typeface="Calibri" panose="020F0502020204030204" pitchFamily="34" charset="0"/>
                <a:ea typeface="Calibri" panose="020F0502020204030204" pitchFamily="34" charset="0"/>
                <a:cs typeface="Calibri" panose="020F0502020204030204" pitchFamily="34" charset="0"/>
              </a:rPr>
              <a:t>Become </a:t>
            </a:r>
            <a:r>
              <a:rPr lang="en-GB" sz="3600" b="1" u="none" strike="noStrike" dirty="0">
                <a:effectLst/>
                <a:latin typeface="Calibri" panose="020F0502020204030204" pitchFamily="34" charset="0"/>
                <a:ea typeface="Calibri" panose="020F0502020204030204" pitchFamily="34" charset="0"/>
                <a:cs typeface="Calibri" panose="020F0502020204030204" pitchFamily="34" charset="0"/>
              </a:rPr>
              <a:t>fluent</a:t>
            </a:r>
            <a:r>
              <a:rPr lang="en-GB" sz="3600" u="none" strike="noStrike"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50000"/>
              </a:lnSpc>
              <a:spcAft>
                <a:spcPts val="800"/>
              </a:spcAft>
              <a:buFont typeface="Arial" panose="020B0604020202020204" pitchFamily="34" charset="0"/>
              <a:buChar char="●"/>
            </a:pPr>
            <a:r>
              <a:rPr lang="en-GB" sz="3600" b="1" u="none" strike="noStrike" dirty="0">
                <a:effectLst/>
                <a:latin typeface="Calibri" panose="020F0502020204030204" pitchFamily="34" charset="0"/>
                <a:ea typeface="Calibri" panose="020F0502020204030204" pitchFamily="34" charset="0"/>
                <a:cs typeface="Calibri" panose="020F0502020204030204" pitchFamily="34" charset="0"/>
              </a:rPr>
              <a:t>Reason mathematically </a:t>
            </a:r>
          </a:p>
          <a:p>
            <a:pPr marL="342900" lvl="0" indent="-342900">
              <a:lnSpc>
                <a:spcPct val="150000"/>
              </a:lnSpc>
              <a:spcAft>
                <a:spcPts val="800"/>
              </a:spcAft>
              <a:buFont typeface="Arial" panose="020B0604020202020204" pitchFamily="34" charset="0"/>
              <a:buChar char="●"/>
            </a:pPr>
            <a:r>
              <a:rPr lang="en-GB" sz="3600" u="none" strike="noStrike" dirty="0">
                <a:effectLst/>
                <a:latin typeface="Calibri" panose="020F0502020204030204" pitchFamily="34" charset="0"/>
                <a:ea typeface="Calibri" panose="020F0502020204030204" pitchFamily="34" charset="0"/>
                <a:cs typeface="Calibri" panose="020F0502020204030204" pitchFamily="34" charset="0"/>
              </a:rPr>
              <a:t>Can </a:t>
            </a:r>
            <a:r>
              <a:rPr lang="en-GB" sz="3600" b="1" u="none" strike="noStrike" dirty="0">
                <a:effectLst/>
                <a:latin typeface="Calibri" panose="020F0502020204030204" pitchFamily="34" charset="0"/>
                <a:ea typeface="Calibri" panose="020F0502020204030204" pitchFamily="34" charset="0"/>
                <a:cs typeface="Calibri" panose="020F0502020204030204" pitchFamily="34" charset="0"/>
              </a:rPr>
              <a:t>solve problems</a:t>
            </a:r>
          </a:p>
          <a:p>
            <a:pPr marL="0" lvl="0" indent="0">
              <a:lnSpc>
                <a:spcPct val="150000"/>
              </a:lnSpc>
              <a:spcAft>
                <a:spcPts val="800"/>
              </a:spcAft>
              <a:buNone/>
            </a:pPr>
            <a:r>
              <a:rPr lang="en-GB" sz="4800" b="1" dirty="0">
                <a:latin typeface="Calibri" panose="020F0502020204030204" pitchFamily="34" charset="0"/>
                <a:cs typeface="Calibri" panose="020F0502020204030204" pitchFamily="34" charset="0"/>
              </a:rPr>
              <a:t>What do these mean? How do they link?</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504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4D98-8183-E6C0-594D-118E9B4CBAF5}"/>
              </a:ext>
            </a:extLst>
          </p:cNvPr>
          <p:cNvSpPr>
            <a:spLocks noGrp="1"/>
          </p:cNvSpPr>
          <p:nvPr>
            <p:ph type="title"/>
          </p:nvPr>
        </p:nvSpPr>
        <p:spPr/>
        <p:txBody>
          <a:bodyPr/>
          <a:lstStyle/>
          <a:p>
            <a:r>
              <a:rPr lang="en-GB" dirty="0"/>
              <a:t>Flashback Friday</a:t>
            </a:r>
          </a:p>
        </p:txBody>
      </p:sp>
      <p:sp>
        <p:nvSpPr>
          <p:cNvPr id="3" name="Content Placeholder 2">
            <a:extLst>
              <a:ext uri="{FF2B5EF4-FFF2-40B4-BE49-F238E27FC236}">
                <a16:creationId xmlns:a16="http://schemas.microsoft.com/office/drawing/2014/main" id="{D3F5AD90-4A88-CB1B-EBC9-53869EF9B630}"/>
              </a:ext>
            </a:extLst>
          </p:cNvPr>
          <p:cNvSpPr>
            <a:spLocks noGrp="1"/>
          </p:cNvSpPr>
          <p:nvPr>
            <p:ph idx="1"/>
          </p:nvPr>
        </p:nvSpPr>
        <p:spPr/>
        <p:txBody>
          <a:bodyPr/>
          <a:lstStyle/>
          <a:p>
            <a:pPr marL="0" indent="0">
              <a:buNone/>
            </a:pPr>
            <a:r>
              <a:rPr lang="en-GB" sz="3600" dirty="0"/>
              <a:t>Blue – Previous week</a:t>
            </a:r>
          </a:p>
          <a:p>
            <a:pPr marL="0" indent="0">
              <a:buNone/>
            </a:pPr>
            <a:r>
              <a:rPr lang="en-GB" sz="3600" dirty="0"/>
              <a:t>Green – Previous term </a:t>
            </a:r>
          </a:p>
          <a:p>
            <a:pPr marL="0" indent="0">
              <a:buNone/>
            </a:pPr>
            <a:r>
              <a:rPr lang="en-GB" sz="3600" dirty="0"/>
              <a:t>Red – Previous year</a:t>
            </a:r>
          </a:p>
          <a:p>
            <a:pPr marL="0" indent="0">
              <a:buNone/>
            </a:pPr>
            <a:r>
              <a:rPr lang="en-GB" sz="3600" dirty="0"/>
              <a:t>Yellow – Pre teach </a:t>
            </a:r>
          </a:p>
          <a:p>
            <a:endParaRPr lang="en-GB" dirty="0"/>
          </a:p>
        </p:txBody>
      </p:sp>
      <p:pic>
        <p:nvPicPr>
          <p:cNvPr id="4" name="Picture 3">
            <a:extLst>
              <a:ext uri="{FF2B5EF4-FFF2-40B4-BE49-F238E27FC236}">
                <a16:creationId xmlns:a16="http://schemas.microsoft.com/office/drawing/2014/main" id="{45093B13-E1ED-15BA-B469-5DD0001A97F3}"/>
              </a:ext>
            </a:extLst>
          </p:cNvPr>
          <p:cNvPicPr>
            <a:picLocks noChangeAspect="1"/>
          </p:cNvPicPr>
          <p:nvPr/>
        </p:nvPicPr>
        <p:blipFill>
          <a:blip r:embed="rId2"/>
          <a:stretch>
            <a:fillRect/>
          </a:stretch>
        </p:blipFill>
        <p:spPr>
          <a:xfrm>
            <a:off x="7022289" y="653845"/>
            <a:ext cx="2542317" cy="5594555"/>
          </a:xfrm>
          <a:prstGeom prst="rect">
            <a:avLst/>
          </a:prstGeom>
        </p:spPr>
      </p:pic>
    </p:spTree>
    <p:extLst>
      <p:ext uri="{BB962C8B-B14F-4D97-AF65-F5344CB8AC3E}">
        <p14:creationId xmlns:p14="http://schemas.microsoft.com/office/powerpoint/2010/main" val="158755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902B-A31A-566E-4ABC-C8CFA59A0445}"/>
              </a:ext>
            </a:extLst>
          </p:cNvPr>
          <p:cNvSpPr>
            <a:spLocks noGrp="1"/>
          </p:cNvSpPr>
          <p:nvPr>
            <p:ph type="title"/>
          </p:nvPr>
        </p:nvSpPr>
        <p:spPr/>
        <p:txBody>
          <a:bodyPr/>
          <a:lstStyle/>
          <a:p>
            <a:r>
              <a:rPr lang="en-GB" dirty="0"/>
              <a:t>Importance of stem sentences</a:t>
            </a:r>
          </a:p>
        </p:txBody>
      </p:sp>
      <p:sp>
        <p:nvSpPr>
          <p:cNvPr id="3" name="Content Placeholder 2">
            <a:extLst>
              <a:ext uri="{FF2B5EF4-FFF2-40B4-BE49-F238E27FC236}">
                <a16:creationId xmlns:a16="http://schemas.microsoft.com/office/drawing/2014/main" id="{90950902-F1A5-2904-65D0-13B2084A3F28}"/>
              </a:ext>
            </a:extLst>
          </p:cNvPr>
          <p:cNvSpPr>
            <a:spLocks noGrp="1"/>
          </p:cNvSpPr>
          <p:nvPr>
            <p:ph idx="1"/>
          </p:nvPr>
        </p:nvSpPr>
        <p:spPr/>
        <p:txBody>
          <a:bodyPr>
            <a:normAutofit/>
          </a:bodyPr>
          <a:lstStyle/>
          <a:p>
            <a:r>
              <a:rPr lang="en-GB" b="1" dirty="0"/>
              <a:t>Sentence stems</a:t>
            </a:r>
            <a:r>
              <a:rPr lang="en-GB" dirty="0"/>
              <a:t> are a written scaffold which provide students the opportunity to effectively respond using complete </a:t>
            </a:r>
            <a:r>
              <a:rPr lang="en-GB" b="1" dirty="0"/>
              <a:t>sentences</a:t>
            </a:r>
            <a:r>
              <a:rPr lang="en-GB" dirty="0"/>
              <a:t>. ... </a:t>
            </a:r>
            <a:r>
              <a:rPr lang="en-GB" b="1" dirty="0"/>
              <a:t>Sentence stems</a:t>
            </a:r>
            <a:r>
              <a:rPr lang="en-GB" dirty="0"/>
              <a:t> can be used at any point, in any lesson, to structure meaningful conversation.</a:t>
            </a:r>
          </a:p>
          <a:p>
            <a:r>
              <a:rPr lang="en-GB" dirty="0"/>
              <a:t>For example:</a:t>
            </a:r>
          </a:p>
          <a:p>
            <a:pPr marL="0" indent="0">
              <a:buNone/>
            </a:pPr>
            <a:r>
              <a:rPr lang="en-GB" dirty="0"/>
              <a:t> ___ is the whole. ____ is a part, ____ is a part. Adding all the parts equals the whole.</a:t>
            </a:r>
          </a:p>
          <a:p>
            <a:pPr marL="0" indent="0">
              <a:buNone/>
            </a:pPr>
            <a:endParaRPr lang="en-GB" dirty="0"/>
          </a:p>
          <a:p>
            <a:pPr marL="0" indent="0">
              <a:buNone/>
            </a:pPr>
            <a:r>
              <a:rPr lang="en-GB" dirty="0"/>
              <a:t>There are ___ ones, ___ tenths and ____ hundredths. The number is _______</a:t>
            </a:r>
          </a:p>
          <a:p>
            <a:endParaRPr lang="en-GB" dirty="0"/>
          </a:p>
          <a:p>
            <a:r>
              <a:rPr lang="en-GB" dirty="0">
                <a:hlinkClick r:id="rId2"/>
              </a:rPr>
              <a:t>https://wsap.academy/maths-cpd-for-staff/</a:t>
            </a:r>
            <a:r>
              <a:rPr lang="en-GB" dirty="0"/>
              <a:t> - video</a:t>
            </a:r>
          </a:p>
        </p:txBody>
      </p:sp>
    </p:spTree>
    <p:extLst>
      <p:ext uri="{BB962C8B-B14F-4D97-AF65-F5344CB8AC3E}">
        <p14:creationId xmlns:p14="http://schemas.microsoft.com/office/powerpoint/2010/main" val="370201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F8FE-BD2D-CC09-3718-9D6785EF1C7B}"/>
              </a:ext>
            </a:extLst>
          </p:cNvPr>
          <p:cNvSpPr>
            <a:spLocks noGrp="1"/>
          </p:cNvSpPr>
          <p:nvPr>
            <p:ph type="title"/>
          </p:nvPr>
        </p:nvSpPr>
        <p:spPr/>
        <p:txBody>
          <a:bodyPr/>
          <a:lstStyle/>
          <a:p>
            <a:r>
              <a:rPr lang="en-GB" dirty="0"/>
              <a:t>How can you help at home?</a:t>
            </a:r>
          </a:p>
        </p:txBody>
      </p:sp>
      <p:sp>
        <p:nvSpPr>
          <p:cNvPr id="3" name="Content Placeholder 2">
            <a:extLst>
              <a:ext uri="{FF2B5EF4-FFF2-40B4-BE49-F238E27FC236}">
                <a16:creationId xmlns:a16="http://schemas.microsoft.com/office/drawing/2014/main" id="{3ABADB66-6DB5-091E-FEBD-C6CF0F60BCCE}"/>
              </a:ext>
            </a:extLst>
          </p:cNvPr>
          <p:cNvSpPr>
            <a:spLocks noGrp="1"/>
          </p:cNvSpPr>
          <p:nvPr>
            <p:ph idx="1"/>
          </p:nvPr>
        </p:nvSpPr>
        <p:spPr>
          <a:xfrm>
            <a:off x="677334" y="1640265"/>
            <a:ext cx="8596668" cy="4401098"/>
          </a:xfrm>
        </p:spPr>
        <p:txBody>
          <a:bodyPr>
            <a:normAutofit lnSpcReduction="10000"/>
          </a:bodyPr>
          <a:lstStyle/>
          <a:p>
            <a:r>
              <a:rPr lang="en-GB" dirty="0"/>
              <a:t>Encourage children to play TTRockstars or practice timetables, if you cannot access the app (little and often is the key) – For example, 5 mins a day. </a:t>
            </a:r>
            <a:r>
              <a:rPr lang="en-GB" b="1" dirty="0"/>
              <a:t>Let us know if your child can’t log in</a:t>
            </a:r>
          </a:p>
          <a:p>
            <a:r>
              <a:rPr lang="en-GB" dirty="0"/>
              <a:t>Explore maths in ever day contexts:</a:t>
            </a:r>
          </a:p>
          <a:p>
            <a:pPr>
              <a:buFontTx/>
              <a:buChar char="-"/>
            </a:pPr>
            <a:r>
              <a:rPr lang="en-GB" dirty="0"/>
              <a:t>Telling the time</a:t>
            </a:r>
          </a:p>
          <a:p>
            <a:pPr>
              <a:buFontTx/>
              <a:buChar char="-"/>
            </a:pPr>
            <a:r>
              <a:rPr lang="en-GB" dirty="0"/>
              <a:t>Baking (weighing and measuring)</a:t>
            </a:r>
          </a:p>
          <a:p>
            <a:pPr>
              <a:buFontTx/>
              <a:buChar char="-"/>
            </a:pPr>
            <a:r>
              <a:rPr lang="en-GB" dirty="0"/>
              <a:t>Shopping (finding change, working out percentages, finding totals of amounts.)</a:t>
            </a:r>
          </a:p>
          <a:p>
            <a:pPr>
              <a:buFontTx/>
              <a:buChar char="-"/>
            </a:pPr>
            <a:r>
              <a:rPr lang="en-GB" dirty="0"/>
              <a:t>Managing their own budgets.</a:t>
            </a:r>
          </a:p>
          <a:p>
            <a:pPr>
              <a:buFontTx/>
              <a:buChar char="-"/>
            </a:pPr>
            <a:r>
              <a:rPr lang="en-GB" dirty="0"/>
              <a:t>Planning meals/parties etc (Multiplication, Division, fractions, percentages)</a:t>
            </a:r>
          </a:p>
          <a:p>
            <a:pPr>
              <a:buFontTx/>
              <a:buChar char="-"/>
            </a:pPr>
            <a:r>
              <a:rPr lang="en-GB" dirty="0"/>
              <a:t>Talk to children about the maths they see in the everyday world.</a:t>
            </a:r>
          </a:p>
          <a:p>
            <a:r>
              <a:rPr lang="en-GB" dirty="0"/>
              <a:t>Practice other quick recall facts – little and often (See quick recall document that has been printed)</a:t>
            </a:r>
          </a:p>
        </p:txBody>
      </p:sp>
    </p:spTree>
    <p:extLst>
      <p:ext uri="{BB962C8B-B14F-4D97-AF65-F5344CB8AC3E}">
        <p14:creationId xmlns:p14="http://schemas.microsoft.com/office/powerpoint/2010/main" val="7701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13D4-C414-5830-7A05-49771C16AAD0}"/>
              </a:ext>
            </a:extLst>
          </p:cNvPr>
          <p:cNvSpPr>
            <a:spLocks noGrp="1"/>
          </p:cNvSpPr>
          <p:nvPr>
            <p:ph type="title"/>
          </p:nvPr>
        </p:nvSpPr>
        <p:spPr/>
        <p:txBody>
          <a:bodyPr/>
          <a:lstStyle/>
          <a:p>
            <a:r>
              <a:rPr lang="en-GB" dirty="0"/>
              <a:t>Calculation strategies</a:t>
            </a:r>
          </a:p>
        </p:txBody>
      </p:sp>
      <p:sp>
        <p:nvSpPr>
          <p:cNvPr id="3" name="Content Placeholder 2">
            <a:extLst>
              <a:ext uri="{FF2B5EF4-FFF2-40B4-BE49-F238E27FC236}">
                <a16:creationId xmlns:a16="http://schemas.microsoft.com/office/drawing/2014/main" id="{0B750EEB-4FD5-5B92-AA79-144266870A6A}"/>
              </a:ext>
            </a:extLst>
          </p:cNvPr>
          <p:cNvSpPr>
            <a:spLocks noGrp="1"/>
          </p:cNvSpPr>
          <p:nvPr>
            <p:ph idx="1"/>
          </p:nvPr>
        </p:nvSpPr>
        <p:spPr/>
        <p:txBody>
          <a:bodyPr/>
          <a:lstStyle/>
          <a:p>
            <a:r>
              <a:rPr lang="en-GB" dirty="0"/>
              <a:t>If you are ever unsure about how to support with solving calculations and at home or would just like to know the methods that we teach the children, then please just ask. </a:t>
            </a:r>
          </a:p>
          <a:p>
            <a:r>
              <a:rPr lang="en-GB" dirty="0"/>
              <a:t>Methods may be taught slightly differently from when you were at school – it doesn’t mean either way is wrong but it may help to alleviate any confusion amongst the children.</a:t>
            </a:r>
          </a:p>
          <a:p>
            <a:r>
              <a:rPr lang="en-GB" dirty="0"/>
              <a:t>We teach for understanding – not quick tricks – These may work in the sort term but create difficulties when children move through school and beyond in their mathematical education. For example, adding a zero when multiplying by 10</a:t>
            </a:r>
          </a:p>
          <a:p>
            <a:r>
              <a:rPr lang="en-GB" dirty="0"/>
              <a:t>42 x 10 = 420              but  4.2 x 10 = 4.20   (This trick can confuse children)</a:t>
            </a:r>
          </a:p>
        </p:txBody>
      </p:sp>
    </p:spTree>
    <p:extLst>
      <p:ext uri="{BB962C8B-B14F-4D97-AF65-F5344CB8AC3E}">
        <p14:creationId xmlns:p14="http://schemas.microsoft.com/office/powerpoint/2010/main" val="88896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6D74-B23F-B3AE-8E08-D34A0F2B7EB6}"/>
              </a:ext>
            </a:extLst>
          </p:cNvPr>
          <p:cNvSpPr>
            <a:spLocks noGrp="1"/>
          </p:cNvSpPr>
          <p:nvPr>
            <p:ph type="title"/>
          </p:nvPr>
        </p:nvSpPr>
        <p:spPr/>
        <p:txBody>
          <a:bodyPr/>
          <a:lstStyle/>
          <a:p>
            <a:r>
              <a:rPr lang="en-GB" dirty="0"/>
              <a:t>These elements are all linked</a:t>
            </a:r>
          </a:p>
        </p:txBody>
      </p:sp>
      <p:pic>
        <p:nvPicPr>
          <p:cNvPr id="5" name="Content Placeholder 4">
            <a:extLst>
              <a:ext uri="{FF2B5EF4-FFF2-40B4-BE49-F238E27FC236}">
                <a16:creationId xmlns:a16="http://schemas.microsoft.com/office/drawing/2014/main" id="{0BE295C5-0274-6118-5088-A0C786E713C8}"/>
              </a:ext>
            </a:extLst>
          </p:cNvPr>
          <p:cNvPicPr>
            <a:picLocks noGrp="1" noChangeAspect="1"/>
          </p:cNvPicPr>
          <p:nvPr>
            <p:ph idx="1"/>
          </p:nvPr>
        </p:nvPicPr>
        <p:blipFill>
          <a:blip r:embed="rId2"/>
          <a:stretch>
            <a:fillRect/>
          </a:stretch>
        </p:blipFill>
        <p:spPr>
          <a:xfrm>
            <a:off x="1778782" y="2160588"/>
            <a:ext cx="6394473" cy="3881437"/>
          </a:xfrm>
        </p:spPr>
      </p:pic>
      <p:pic>
        <p:nvPicPr>
          <p:cNvPr id="7" name="Picture 6">
            <a:extLst>
              <a:ext uri="{FF2B5EF4-FFF2-40B4-BE49-F238E27FC236}">
                <a16:creationId xmlns:a16="http://schemas.microsoft.com/office/drawing/2014/main" id="{894C75E1-F344-7E52-C710-855886FC9ABF}"/>
              </a:ext>
            </a:extLst>
          </p:cNvPr>
          <p:cNvPicPr>
            <a:picLocks noChangeAspect="1"/>
          </p:cNvPicPr>
          <p:nvPr/>
        </p:nvPicPr>
        <p:blipFill>
          <a:blip r:embed="rId3"/>
          <a:stretch>
            <a:fillRect/>
          </a:stretch>
        </p:blipFill>
        <p:spPr>
          <a:xfrm>
            <a:off x="2781300" y="1270001"/>
            <a:ext cx="4819650" cy="917098"/>
          </a:xfrm>
          <a:prstGeom prst="rect">
            <a:avLst/>
          </a:prstGeom>
        </p:spPr>
      </p:pic>
    </p:spTree>
    <p:extLst>
      <p:ext uri="{BB962C8B-B14F-4D97-AF65-F5344CB8AC3E}">
        <p14:creationId xmlns:p14="http://schemas.microsoft.com/office/powerpoint/2010/main" val="263735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8E02-3FF2-5DC7-7930-81BC5E18359F}"/>
              </a:ext>
            </a:extLst>
          </p:cNvPr>
          <p:cNvSpPr>
            <a:spLocks noGrp="1"/>
          </p:cNvSpPr>
          <p:nvPr>
            <p:ph type="title"/>
          </p:nvPr>
        </p:nvSpPr>
        <p:spPr/>
        <p:txBody>
          <a:bodyPr/>
          <a:lstStyle/>
          <a:p>
            <a:r>
              <a:rPr lang="en-GB" dirty="0"/>
              <a:t>Teaching for mastery approach</a:t>
            </a:r>
          </a:p>
        </p:txBody>
      </p:sp>
      <p:pic>
        <p:nvPicPr>
          <p:cNvPr id="5" name="Content Placeholder 4">
            <a:extLst>
              <a:ext uri="{FF2B5EF4-FFF2-40B4-BE49-F238E27FC236}">
                <a16:creationId xmlns:a16="http://schemas.microsoft.com/office/drawing/2014/main" id="{2BFAC245-1D96-BE02-5539-713BE8A7DDA8}"/>
              </a:ext>
            </a:extLst>
          </p:cNvPr>
          <p:cNvPicPr>
            <a:picLocks noGrp="1" noChangeAspect="1"/>
          </p:cNvPicPr>
          <p:nvPr>
            <p:ph idx="1"/>
          </p:nvPr>
        </p:nvPicPr>
        <p:blipFill>
          <a:blip r:embed="rId2"/>
          <a:stretch>
            <a:fillRect/>
          </a:stretch>
        </p:blipFill>
        <p:spPr>
          <a:xfrm>
            <a:off x="1941923" y="1270000"/>
            <a:ext cx="6221690" cy="5052312"/>
          </a:xfrm>
        </p:spPr>
      </p:pic>
    </p:spTree>
    <p:extLst>
      <p:ext uri="{BB962C8B-B14F-4D97-AF65-F5344CB8AC3E}">
        <p14:creationId xmlns:p14="http://schemas.microsoft.com/office/powerpoint/2010/main" val="361094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8B07-921A-0C6E-55C6-7CBD7A1AE8E2}"/>
              </a:ext>
            </a:extLst>
          </p:cNvPr>
          <p:cNvSpPr>
            <a:spLocks noGrp="1"/>
          </p:cNvSpPr>
          <p:nvPr>
            <p:ph type="title"/>
          </p:nvPr>
        </p:nvSpPr>
        <p:spPr/>
        <p:txBody>
          <a:bodyPr/>
          <a:lstStyle/>
          <a:p>
            <a:r>
              <a:rPr lang="en-GB" dirty="0"/>
              <a:t>White rose scheme of learning</a:t>
            </a:r>
          </a:p>
        </p:txBody>
      </p:sp>
      <p:sp>
        <p:nvSpPr>
          <p:cNvPr id="3" name="Content Placeholder 2">
            <a:extLst>
              <a:ext uri="{FF2B5EF4-FFF2-40B4-BE49-F238E27FC236}">
                <a16:creationId xmlns:a16="http://schemas.microsoft.com/office/drawing/2014/main" id="{B4BCD735-0296-7457-BB18-CD36782D5D2A}"/>
              </a:ext>
            </a:extLst>
          </p:cNvPr>
          <p:cNvSpPr>
            <a:spLocks noGrp="1"/>
          </p:cNvSpPr>
          <p:nvPr>
            <p:ph idx="1"/>
          </p:nvPr>
        </p:nvSpPr>
        <p:spPr/>
        <p:txBody>
          <a:bodyPr/>
          <a:lstStyle/>
          <a:p>
            <a:r>
              <a:rPr lang="en-GB" dirty="0"/>
              <a:t>At Caythorpe school we use the White Rose Hub scheme of learning to ensure a clear sequence of progression across the school.</a:t>
            </a:r>
          </a:p>
          <a:p>
            <a:endParaRPr lang="en-GB" dirty="0"/>
          </a:p>
          <a:p>
            <a:r>
              <a:rPr lang="en-GB" dirty="0"/>
              <a:t>This is proven to raise standards on mathematics and is used in some way within 80% of UK schools.</a:t>
            </a:r>
          </a:p>
          <a:p>
            <a:endParaRPr lang="en-GB" dirty="0"/>
          </a:p>
          <a:p>
            <a:r>
              <a:rPr lang="en-GB" dirty="0"/>
              <a:t>We supplement the scheme of learning with a wide range of other teaching resources.</a:t>
            </a:r>
          </a:p>
        </p:txBody>
      </p:sp>
      <p:pic>
        <p:nvPicPr>
          <p:cNvPr id="5" name="Picture 4">
            <a:extLst>
              <a:ext uri="{FF2B5EF4-FFF2-40B4-BE49-F238E27FC236}">
                <a16:creationId xmlns:a16="http://schemas.microsoft.com/office/drawing/2014/main" id="{87B3EBAA-9BEE-90AF-5D90-7B048ED1243A}"/>
              </a:ext>
            </a:extLst>
          </p:cNvPr>
          <p:cNvPicPr>
            <a:picLocks noChangeAspect="1"/>
          </p:cNvPicPr>
          <p:nvPr/>
        </p:nvPicPr>
        <p:blipFill>
          <a:blip r:embed="rId2"/>
          <a:stretch>
            <a:fillRect/>
          </a:stretch>
        </p:blipFill>
        <p:spPr>
          <a:xfrm>
            <a:off x="7514341" y="251906"/>
            <a:ext cx="2043400" cy="1462088"/>
          </a:xfrm>
          <a:prstGeom prst="rect">
            <a:avLst/>
          </a:prstGeom>
        </p:spPr>
      </p:pic>
    </p:spTree>
    <p:extLst>
      <p:ext uri="{BB962C8B-B14F-4D97-AF65-F5344CB8AC3E}">
        <p14:creationId xmlns:p14="http://schemas.microsoft.com/office/powerpoint/2010/main" val="77599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CEE8-117D-F46C-A518-07520BA334BC}"/>
              </a:ext>
            </a:extLst>
          </p:cNvPr>
          <p:cNvSpPr>
            <a:spLocks noGrp="1"/>
          </p:cNvSpPr>
          <p:nvPr>
            <p:ph type="title"/>
          </p:nvPr>
        </p:nvSpPr>
        <p:spPr/>
        <p:txBody>
          <a:bodyPr/>
          <a:lstStyle/>
          <a:p>
            <a:r>
              <a:rPr lang="en-GB" dirty="0"/>
              <a:t>White rose scheme of learning</a:t>
            </a:r>
          </a:p>
        </p:txBody>
      </p:sp>
      <p:pic>
        <p:nvPicPr>
          <p:cNvPr id="5" name="Content Placeholder 4">
            <a:extLst>
              <a:ext uri="{FF2B5EF4-FFF2-40B4-BE49-F238E27FC236}">
                <a16:creationId xmlns:a16="http://schemas.microsoft.com/office/drawing/2014/main" id="{1CBF12EB-563A-4918-CA17-33E094F934FB}"/>
              </a:ext>
            </a:extLst>
          </p:cNvPr>
          <p:cNvPicPr>
            <a:picLocks noGrp="1" noChangeAspect="1"/>
          </p:cNvPicPr>
          <p:nvPr>
            <p:ph idx="1"/>
          </p:nvPr>
        </p:nvPicPr>
        <p:blipFill>
          <a:blip r:embed="rId2"/>
          <a:stretch>
            <a:fillRect/>
          </a:stretch>
        </p:blipFill>
        <p:spPr>
          <a:xfrm>
            <a:off x="770402" y="1360782"/>
            <a:ext cx="9119154" cy="4611687"/>
          </a:xfrm>
        </p:spPr>
      </p:pic>
      <p:sp>
        <p:nvSpPr>
          <p:cNvPr id="7" name="TextBox 6">
            <a:extLst>
              <a:ext uri="{FF2B5EF4-FFF2-40B4-BE49-F238E27FC236}">
                <a16:creationId xmlns:a16="http://schemas.microsoft.com/office/drawing/2014/main" id="{37A14B31-1C4B-1C48-EFC8-AEFEE2D7BCCD}"/>
              </a:ext>
            </a:extLst>
          </p:cNvPr>
          <p:cNvSpPr txBox="1"/>
          <p:nvPr/>
        </p:nvSpPr>
        <p:spPr>
          <a:xfrm>
            <a:off x="1393646" y="6063734"/>
            <a:ext cx="6105524" cy="369332"/>
          </a:xfrm>
          <a:prstGeom prst="rect">
            <a:avLst/>
          </a:prstGeom>
          <a:noFill/>
        </p:spPr>
        <p:txBody>
          <a:bodyPr wrap="square">
            <a:spAutoFit/>
          </a:bodyPr>
          <a:lstStyle/>
          <a:p>
            <a:r>
              <a:rPr lang="en-GB" dirty="0"/>
              <a:t>https://whiterosemaths.com/resources?year=year-5-new</a:t>
            </a:r>
          </a:p>
        </p:txBody>
      </p:sp>
    </p:spTree>
    <p:extLst>
      <p:ext uri="{BB962C8B-B14F-4D97-AF65-F5344CB8AC3E}">
        <p14:creationId xmlns:p14="http://schemas.microsoft.com/office/powerpoint/2010/main" val="248753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9AF8-2B69-B75C-7CA3-689A2CBFBC9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468D873-09F8-C9EE-02F4-48638D46A1E3}"/>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5CDFAE0-734C-89BE-F2DA-C97F619EE128}"/>
              </a:ext>
            </a:extLst>
          </p:cNvPr>
          <p:cNvPicPr>
            <a:picLocks noChangeAspect="1"/>
          </p:cNvPicPr>
          <p:nvPr/>
        </p:nvPicPr>
        <p:blipFill>
          <a:blip r:embed="rId2"/>
          <a:stretch>
            <a:fillRect/>
          </a:stretch>
        </p:blipFill>
        <p:spPr>
          <a:xfrm>
            <a:off x="2380384" y="333374"/>
            <a:ext cx="5296766" cy="6375438"/>
          </a:xfrm>
          <a:prstGeom prst="rect">
            <a:avLst/>
          </a:prstGeom>
        </p:spPr>
      </p:pic>
    </p:spTree>
    <p:extLst>
      <p:ext uri="{BB962C8B-B14F-4D97-AF65-F5344CB8AC3E}">
        <p14:creationId xmlns:p14="http://schemas.microsoft.com/office/powerpoint/2010/main" val="23850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D5CD-9E5D-935D-3344-1554FADD130B}"/>
              </a:ext>
            </a:extLst>
          </p:cNvPr>
          <p:cNvSpPr>
            <a:spLocks noGrp="1"/>
          </p:cNvSpPr>
          <p:nvPr>
            <p:ph type="title"/>
          </p:nvPr>
        </p:nvSpPr>
        <p:spPr/>
        <p:txBody>
          <a:bodyPr/>
          <a:lstStyle/>
          <a:p>
            <a:r>
              <a:rPr lang="en-GB" dirty="0"/>
              <a:t>Fluency at Caythorpe</a:t>
            </a:r>
          </a:p>
        </p:txBody>
      </p:sp>
      <p:sp>
        <p:nvSpPr>
          <p:cNvPr id="3" name="Content Placeholder 2">
            <a:extLst>
              <a:ext uri="{FF2B5EF4-FFF2-40B4-BE49-F238E27FC236}">
                <a16:creationId xmlns:a16="http://schemas.microsoft.com/office/drawing/2014/main" id="{4DFAA665-1E93-41EA-A024-3F0DB0400D8F}"/>
              </a:ext>
            </a:extLst>
          </p:cNvPr>
          <p:cNvSpPr>
            <a:spLocks noGrp="1"/>
          </p:cNvSpPr>
          <p:nvPr>
            <p:ph idx="1"/>
          </p:nvPr>
        </p:nvSpPr>
        <p:spPr/>
        <p:txBody>
          <a:bodyPr/>
          <a:lstStyle/>
          <a:p>
            <a:r>
              <a:rPr lang="en-GB" dirty="0"/>
              <a:t>Being fluent in mathematics means to be </a:t>
            </a:r>
            <a:r>
              <a:rPr lang="en-GB" b="1" dirty="0"/>
              <a:t>accurate, efficient </a:t>
            </a:r>
            <a:r>
              <a:rPr lang="en-GB" dirty="0"/>
              <a:t>and </a:t>
            </a:r>
            <a:r>
              <a:rPr lang="en-GB" b="1" dirty="0"/>
              <a:t>flexible</a:t>
            </a:r>
            <a:r>
              <a:rPr lang="en-GB" dirty="0"/>
              <a:t>. How do we achieve this?</a:t>
            </a:r>
          </a:p>
          <a:p>
            <a:pPr marL="0" indent="0">
              <a:buNone/>
            </a:pPr>
            <a:endParaRPr lang="en-GB" dirty="0"/>
          </a:p>
          <a:p>
            <a:r>
              <a:rPr lang="en-GB" dirty="0"/>
              <a:t>Subitising</a:t>
            </a:r>
          </a:p>
          <a:p>
            <a:r>
              <a:rPr lang="en-GB" dirty="0"/>
              <a:t>Partitioning</a:t>
            </a:r>
          </a:p>
          <a:p>
            <a:r>
              <a:rPr lang="en-GB" dirty="0"/>
              <a:t>Related facts</a:t>
            </a:r>
          </a:p>
          <a:p>
            <a:r>
              <a:rPr lang="en-GB" dirty="0"/>
              <a:t>Spotting patterns</a:t>
            </a:r>
          </a:p>
          <a:p>
            <a:r>
              <a:rPr lang="en-GB" dirty="0"/>
              <a:t>Making links</a:t>
            </a:r>
          </a:p>
          <a:p>
            <a:endParaRPr lang="en-GB" dirty="0"/>
          </a:p>
          <a:p>
            <a:endParaRPr lang="en-GB" dirty="0"/>
          </a:p>
        </p:txBody>
      </p:sp>
      <p:pic>
        <p:nvPicPr>
          <p:cNvPr id="5" name="Picture 4">
            <a:extLst>
              <a:ext uri="{FF2B5EF4-FFF2-40B4-BE49-F238E27FC236}">
                <a16:creationId xmlns:a16="http://schemas.microsoft.com/office/drawing/2014/main" id="{8EE06104-3420-2832-621F-56D70A0749B0}"/>
              </a:ext>
            </a:extLst>
          </p:cNvPr>
          <p:cNvPicPr>
            <a:picLocks noChangeAspect="1"/>
          </p:cNvPicPr>
          <p:nvPr/>
        </p:nvPicPr>
        <p:blipFill>
          <a:blip r:embed="rId3"/>
          <a:stretch>
            <a:fillRect/>
          </a:stretch>
        </p:blipFill>
        <p:spPr>
          <a:xfrm>
            <a:off x="7948613" y="2871788"/>
            <a:ext cx="2276158" cy="1595438"/>
          </a:xfrm>
          <a:prstGeom prst="rect">
            <a:avLst/>
          </a:prstGeom>
        </p:spPr>
      </p:pic>
      <p:pic>
        <p:nvPicPr>
          <p:cNvPr id="7" name="Picture 6">
            <a:extLst>
              <a:ext uri="{FF2B5EF4-FFF2-40B4-BE49-F238E27FC236}">
                <a16:creationId xmlns:a16="http://schemas.microsoft.com/office/drawing/2014/main" id="{00842F0A-5F0B-62AA-5791-608EA96ABA67}"/>
              </a:ext>
            </a:extLst>
          </p:cNvPr>
          <p:cNvPicPr>
            <a:picLocks noChangeAspect="1"/>
          </p:cNvPicPr>
          <p:nvPr/>
        </p:nvPicPr>
        <p:blipFill>
          <a:blip r:embed="rId4"/>
          <a:stretch>
            <a:fillRect/>
          </a:stretch>
        </p:blipFill>
        <p:spPr>
          <a:xfrm>
            <a:off x="7948613" y="4815518"/>
            <a:ext cx="2490787" cy="1180817"/>
          </a:xfrm>
          <a:prstGeom prst="rect">
            <a:avLst/>
          </a:prstGeom>
        </p:spPr>
      </p:pic>
      <p:pic>
        <p:nvPicPr>
          <p:cNvPr id="9" name="Picture 8">
            <a:extLst>
              <a:ext uri="{FF2B5EF4-FFF2-40B4-BE49-F238E27FC236}">
                <a16:creationId xmlns:a16="http://schemas.microsoft.com/office/drawing/2014/main" id="{50886ED0-2634-4919-31AD-E09B38771073}"/>
              </a:ext>
            </a:extLst>
          </p:cNvPr>
          <p:cNvPicPr>
            <a:picLocks noChangeAspect="1"/>
          </p:cNvPicPr>
          <p:nvPr/>
        </p:nvPicPr>
        <p:blipFill>
          <a:blip r:embed="rId5"/>
          <a:stretch>
            <a:fillRect/>
          </a:stretch>
        </p:blipFill>
        <p:spPr>
          <a:xfrm>
            <a:off x="3590925" y="2871788"/>
            <a:ext cx="3562350" cy="2871972"/>
          </a:xfrm>
          <a:prstGeom prst="rect">
            <a:avLst/>
          </a:prstGeom>
        </p:spPr>
      </p:pic>
    </p:spTree>
    <p:extLst>
      <p:ext uri="{BB962C8B-B14F-4D97-AF65-F5344CB8AC3E}">
        <p14:creationId xmlns:p14="http://schemas.microsoft.com/office/powerpoint/2010/main" val="60152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E06D-7058-5442-45C3-EC141EE8086E}"/>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2A6ABF95-175E-06E2-A866-F882432B0454}"/>
              </a:ext>
            </a:extLst>
          </p:cNvPr>
          <p:cNvSpPr>
            <a:spLocks noGrp="1"/>
          </p:cNvSpPr>
          <p:nvPr>
            <p:ph idx="1"/>
          </p:nvPr>
        </p:nvSpPr>
        <p:spPr/>
        <p:txBody>
          <a:bodyPr/>
          <a:lstStyle/>
          <a:p>
            <a:r>
              <a:rPr lang="en-GB" sz="1800" dirty="0"/>
              <a:t>Efficiency – using an appropriate strategy or algorithm (with speed)</a:t>
            </a:r>
          </a:p>
          <a:p>
            <a:endParaRPr lang="en-GB" sz="1800" dirty="0"/>
          </a:p>
          <a:p>
            <a:r>
              <a:rPr lang="en-GB" sz="1800" dirty="0"/>
              <a:t>Accuracy – finding correct solutions</a:t>
            </a:r>
          </a:p>
          <a:p>
            <a:endParaRPr lang="en-GB" sz="1800" dirty="0"/>
          </a:p>
          <a:p>
            <a:r>
              <a:rPr lang="en-GB" sz="1800" dirty="0"/>
              <a:t>Flexibility – adapting strategy and transferring across contexts</a:t>
            </a:r>
          </a:p>
          <a:p>
            <a:pPr marL="0" indent="0">
              <a:buNone/>
            </a:pPr>
            <a:endParaRPr lang="en-GB" dirty="0"/>
          </a:p>
          <a:p>
            <a:pPr marL="0" indent="0">
              <a:buNone/>
            </a:pPr>
            <a:r>
              <a:rPr lang="en-GB" sz="1800" dirty="0">
                <a:latin typeface="Arial" panose="020B0604020202020204" pitchFamily="34" charset="0"/>
                <a:cs typeface="Arial" panose="020B0604020202020204" pitchFamily="34" charset="0"/>
              </a:rPr>
              <a:t>We consider someone to be fluent in a technique, procedure, idea, concept or facts at the point at which they no longer </a:t>
            </a:r>
            <a:r>
              <a:rPr lang="en-GB" sz="1800" b="1" dirty="0">
                <a:latin typeface="Arial" panose="020B0604020202020204" pitchFamily="34" charset="0"/>
                <a:cs typeface="Arial" panose="020B0604020202020204" pitchFamily="34" charset="0"/>
              </a:rPr>
              <a:t>need to </a:t>
            </a:r>
            <a:r>
              <a:rPr lang="en-GB" sz="1800" dirty="0">
                <a:latin typeface="Arial" panose="020B0604020202020204" pitchFamily="34" charset="0"/>
                <a:cs typeface="Arial" panose="020B0604020202020204" pitchFamily="34" charset="0"/>
              </a:rPr>
              <a:t>give it attention.”</a:t>
            </a:r>
          </a:p>
          <a:p>
            <a:endParaRPr lang="en-GB" dirty="0"/>
          </a:p>
          <a:p>
            <a:pPr marL="0" indent="0">
              <a:buNone/>
            </a:pPr>
            <a:r>
              <a:rPr lang="en-GB" sz="800" dirty="0"/>
              <a:t>McCourt, 2019, p.43</a:t>
            </a:r>
            <a:endParaRPr lang="en-GB" sz="800" i="1" dirty="0"/>
          </a:p>
          <a:p>
            <a:pPr marL="0" indent="0">
              <a:buNone/>
            </a:pPr>
            <a:endParaRPr lang="en-GB" dirty="0"/>
          </a:p>
        </p:txBody>
      </p:sp>
    </p:spTree>
    <p:extLst>
      <p:ext uri="{BB962C8B-B14F-4D97-AF65-F5344CB8AC3E}">
        <p14:creationId xmlns:p14="http://schemas.microsoft.com/office/powerpoint/2010/main" val="17478333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350EF19BBF334CB9A92AC8E9F4E6C1" ma:contentTypeVersion="16" ma:contentTypeDescription="Create a new document." ma:contentTypeScope="" ma:versionID="34b9c2d8c852bfb04293f06e80eeda0e">
  <xsd:schema xmlns:xsd="http://www.w3.org/2001/XMLSchema" xmlns:xs="http://www.w3.org/2001/XMLSchema" xmlns:p="http://schemas.microsoft.com/office/2006/metadata/properties" xmlns:ns2="2f4cdbf1-b02c-419c-88d8-ca6c8efca642" xmlns:ns3="479729d2-1f35-4c50-a762-139bb90f136a" targetNamespace="http://schemas.microsoft.com/office/2006/metadata/properties" ma:root="true" ma:fieldsID="3fe770a32e446cd922c2d47f98dfd59f" ns2:_="" ns3:_="">
    <xsd:import namespace="2f4cdbf1-b02c-419c-88d8-ca6c8efca642"/>
    <xsd:import namespace="479729d2-1f35-4c50-a762-139bb90f13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cdbf1-b02c-419c-88d8-ca6c8efca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da33-df78-43eb-aeae-47f7c35e74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9729d2-1f35-4c50-a762-139bb90f136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247cae-692b-4c7d-8ed9-0ed58b0fef5b}" ma:internalName="TaxCatchAll" ma:showField="CatchAllData" ma:web="479729d2-1f35-4c50-a762-139bb90f13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9729d2-1f35-4c50-a762-139bb90f136a" xsi:nil="true"/>
    <lcf76f155ced4ddcb4097134ff3c332f xmlns="2f4cdbf1-b02c-419c-88d8-ca6c8efca6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A1E9AA-A6AA-42E1-A28B-4931909C8B41}">
  <ds:schemaRefs>
    <ds:schemaRef ds:uri="http://schemas.microsoft.com/sharepoint/v3/contenttype/forms"/>
  </ds:schemaRefs>
</ds:datastoreItem>
</file>

<file path=customXml/itemProps2.xml><?xml version="1.0" encoding="utf-8"?>
<ds:datastoreItem xmlns:ds="http://schemas.openxmlformats.org/officeDocument/2006/customXml" ds:itemID="{67FB953A-DC70-4F81-94C8-7B7829D4A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cdbf1-b02c-419c-88d8-ca6c8efca642"/>
    <ds:schemaRef ds:uri="479729d2-1f35-4c50-a762-139bb90f1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555F41-98DF-42CB-B79C-530815E9E0B2}">
  <ds:schemaRefs>
    <ds:schemaRef ds:uri="http://schemas.microsoft.com/office/2006/documentManagement/types"/>
    <ds:schemaRef ds:uri="http://www.w3.org/XML/1998/namespace"/>
    <ds:schemaRef ds:uri="2f4cdbf1-b02c-419c-88d8-ca6c8efca642"/>
    <ds:schemaRef ds:uri="http://schemas.microsoft.com/office/infopath/2007/PartnerControls"/>
    <ds:schemaRef ds:uri="http://purl.org/dc/dcmitype/"/>
    <ds:schemaRef ds:uri="479729d2-1f35-4c50-a762-139bb90f136a"/>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341</TotalTime>
  <Words>1346</Words>
  <Application>Microsoft Office PowerPoint</Application>
  <PresentationFormat>Widescreen</PresentationFormat>
  <Paragraphs>145</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Trebuchet MS</vt:lpstr>
      <vt:lpstr>Wingdings 3</vt:lpstr>
      <vt:lpstr>Facet</vt:lpstr>
      <vt:lpstr>Maths at Caythorpe</vt:lpstr>
      <vt:lpstr>What are the national curriculum aims?</vt:lpstr>
      <vt:lpstr>These elements are all linked</vt:lpstr>
      <vt:lpstr>Teaching for mastery approach</vt:lpstr>
      <vt:lpstr>White rose scheme of learning</vt:lpstr>
      <vt:lpstr>White rose scheme of learning</vt:lpstr>
      <vt:lpstr>PowerPoint Presentation</vt:lpstr>
      <vt:lpstr>Fluency at Caythorpe</vt:lpstr>
      <vt:lpstr>Terminology</vt:lpstr>
      <vt:lpstr>Lets try an example</vt:lpstr>
      <vt:lpstr>Why do we need to memorise facts?</vt:lpstr>
      <vt:lpstr>Links to games for improving fluency</vt:lpstr>
      <vt:lpstr>Get Started</vt:lpstr>
      <vt:lpstr>Shared learning</vt:lpstr>
      <vt:lpstr>CPA Approach</vt:lpstr>
      <vt:lpstr>CPA Aproach</vt:lpstr>
      <vt:lpstr>Resources we use</vt:lpstr>
      <vt:lpstr>Independent practice</vt:lpstr>
      <vt:lpstr>Apply and deepen</vt:lpstr>
      <vt:lpstr>Flashback Friday</vt:lpstr>
      <vt:lpstr>Importance of stem sentences</vt:lpstr>
      <vt:lpstr>How can you help at home?</vt:lpstr>
      <vt:lpstr>Calculation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Caythorpe</dc:title>
  <dc:creator>Reece Murphy</dc:creator>
  <cp:lastModifiedBy>Helen Hunt</cp:lastModifiedBy>
  <cp:revision>2</cp:revision>
  <dcterms:created xsi:type="dcterms:W3CDTF">2022-11-27T17:02:15Z</dcterms:created>
  <dcterms:modified xsi:type="dcterms:W3CDTF">2022-11-28T14:29:45Z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0x010100F8350EF19BBF334CB9A92AC8E9F4E6C1</vt:lpwstr>
  </property>
  <property fmtid="{D5CDD505-2E9C-101B-9397-08002B2CF9AE}" pid="3" name="MediaServiceImageTags">
    <vt:lpwstr/>
  </property>
</Properties>
</file>